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68" y="11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1"/>
  <c:style val="2"/>
  <c:chart>
    <c:autoTitleDeleted val="1"/>
    <c:plotArea>
      <c:layout/>
      <c:barChart>
        <c:barDir val="bar"/>
        <c:grouping val="clustered"/>
        <c:varyColors val="0"/>
        <c:ser>
          <c:idx val="0"/>
          <c:order val="0"/>
          <c:tx>
            <c:v>Passed</c:v>
          </c:tx>
          <c:spPr>
            <a:solidFill>
              <a:srgbClr val="137F74"/>
            </a:solidFill>
          </c:spPr>
          <c:invertIfNegative val="1"/>
          <c:dLbls>
            <c:spPr>
              <a:noFill/>
              <a:ln>
                <a:noFill/>
              </a:ln>
            </c:spPr>
            <c:txPr>
              <a:bodyPr anchorCtr="1"/>
              <a:lstStyle/>
              <a:p>
                <a:pPr>
                  <a:defRPr sz="1125" b="1">
                    <a:solidFill>
                      <a:srgbClr val="17201E"/>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0"/>
              <c:pt idx="0">
                <c:v>Login &amp; role routing</c:v>
              </c:pt>
              <c:pt idx="1">
                <c:v>Student class join</c:v>
              </c:pt>
              <c:pt idx="2">
                <c:v>Private question creation</c:v>
              </c:pt>
              <c:pt idx="3">
                <c:v>Sample + hidden cases</c:v>
              </c:pt>
              <c:pt idx="4">
                <c:v>Run with custom input</c:v>
              </c:pt>
              <c:pt idx="5">
                <c:v>Evaluate + weighted score</c:v>
              </c:pt>
              <c:pt idx="6">
                <c:v>Hidden case protection</c:v>
              </c:pt>
              <c:pt idx="7">
                <c:v>Submit assignment</c:v>
              </c:pt>
              <c:pt idx="8">
                <c:v>Instructor review</c:v>
              </c:pt>
              <c:pt idx="9">
                <c:v>Analytics + AI feedback</c:v>
              </c:pt>
            </c:strLit>
          </c:cat>
          <c:val>
            <c:numLit>
              <c:formatCode>General</c:formatCode>
              <c:ptCount val="10"/>
              <c:pt idx="0">
                <c:v>100</c:v>
              </c:pt>
              <c:pt idx="1">
                <c:v>100</c:v>
              </c:pt>
              <c:pt idx="2">
                <c:v>100</c:v>
              </c:pt>
              <c:pt idx="3">
                <c:v>100</c:v>
              </c:pt>
              <c:pt idx="4">
                <c:v>100</c:v>
              </c:pt>
              <c:pt idx="5">
                <c:v>100</c:v>
              </c:pt>
              <c:pt idx="6">
                <c:v>100</c:v>
              </c:pt>
              <c:pt idx="7">
                <c:v>100</c:v>
              </c:pt>
              <c:pt idx="8">
                <c:v>100</c:v>
              </c:pt>
              <c:pt idx="9">
                <c:v>100</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47C9-4D82-8590-74D0EF635DE8}"/>
            </c:ext>
          </c:extLst>
        </c:ser>
        <c:dLbls>
          <c:dLblPos val="outEnd"/>
          <c:showLegendKey val="0"/>
          <c:showVal val="1"/>
          <c:showCatName val="0"/>
          <c:showSerName val="0"/>
          <c:showPercent val="0"/>
          <c:showBubbleSize val="0"/>
        </c:dLbls>
        <c:gapWidth val="42"/>
        <c:axId val="48650112"/>
        <c:axId val="48672768"/>
      </c:barChart>
      <c:catAx>
        <c:axId val="48650112"/>
        <c:scaling>
          <c:orientation val="minMax"/>
        </c:scaling>
        <c:delete val="0"/>
        <c:axPos val="l"/>
        <c:numFmt formatCode="General" sourceLinked="1"/>
        <c:majorTickMark val="none"/>
        <c:minorTickMark val="none"/>
        <c:tickLblPos val="nextTo"/>
        <c:spPr>
          <a:ln w="0">
            <a:solidFill>
              <a:srgbClr val="FFFFFF"/>
            </a:solidFill>
            <a:prstDash val="solid"/>
          </a:ln>
        </c:spPr>
        <c:txPr>
          <a:bodyPr anchorCtr="1"/>
          <a:lstStyle/>
          <a:p>
            <a:pPr>
              <a:defRPr sz="900">
                <a:solidFill>
                  <a:srgbClr val="65706D"/>
                </a:solidFill>
              </a:defRPr>
            </a:pPr>
            <a:endParaRPr lang="zh-CN"/>
          </a:p>
        </c:txPr>
        <c:crossAx val="48672768"/>
        <c:crosses val="autoZero"/>
        <c:auto val="1"/>
        <c:lblAlgn val="ctr"/>
        <c:lblOffset val="100"/>
        <c:noMultiLvlLbl val="0"/>
      </c:catAx>
      <c:valAx>
        <c:axId val="48672768"/>
        <c:scaling>
          <c:orientation val="minMax"/>
          <c:max val="100"/>
          <c:min val="0"/>
        </c:scaling>
        <c:delete val="0"/>
        <c:axPos val="b"/>
        <c:numFmt formatCode="General" sourceLinked="1"/>
        <c:majorTickMark val="none"/>
        <c:minorTickMark val="none"/>
        <c:tickLblPos val="none"/>
        <c:spPr>
          <a:ln w="9525">
            <a:solidFill>
              <a:srgbClr val="D6DEDB"/>
            </a:solidFill>
            <a:prstDash val="solid"/>
          </a:ln>
        </c:spPr>
        <c:txPr>
          <a:bodyPr anchorCtr="1"/>
          <a:lstStyle/>
          <a:p>
            <a:pPr>
              <a:defRPr sz="1125">
                <a:solidFill>
                  <a:srgbClr val="17201E"/>
                </a:solidFill>
              </a:defRPr>
            </a:pPr>
            <a:endParaRPr lang="zh-CN"/>
          </a:p>
        </c:txPr>
        <c:crossAx val="48650112"/>
        <c:crosses val="autoZero"/>
        <c:crossBetween val="between"/>
        <c:majorUnit val="20"/>
      </c:valAx>
      <c:spPr>
        <a:noFill/>
        <a:ln w="0">
          <a:solidFill>
            <a:srgbClr val="FFFFFF"/>
          </a:solidFill>
          <a:prstDash val="solid"/>
        </a:ln>
      </c:spPr>
    </c:plotArea>
    <c:plotVisOnly val="1"/>
    <c:dispBlanksAs val="zero"/>
    <c:showDLblsOverMax val="1"/>
  </c:chart>
  <c:spPr>
    <a:solidFill>
      <a:srgbClr val="FFFFFF"/>
    </a:solidFill>
    <a:ln w="0">
      <a:solidFill>
        <a:srgbClr val="FFFFFF"/>
      </a:solidFill>
      <a:prstDash val="solid"/>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1"/>
  <c:style val="2"/>
  <c:chart>
    <c:autoTitleDeleted val="1"/>
    <c:plotArea>
      <c:layout/>
      <c:barChart>
        <c:barDir val="bar"/>
        <c:grouping val="clustered"/>
        <c:varyColors val="0"/>
        <c:ser>
          <c:idx val="0"/>
          <c:order val="0"/>
          <c:tx>
            <c:v>Mean score</c:v>
          </c:tx>
          <c:spPr>
            <a:solidFill>
              <a:srgbClr val="137F74"/>
            </a:solidFill>
          </c:spPr>
          <c:invertIfNegative val="1"/>
          <c:dLbls>
            <c:spPr>
              <a:noFill/>
              <a:ln>
                <a:noFill/>
              </a:ln>
            </c:spPr>
            <c:txPr>
              <a:bodyPr anchorCtr="1"/>
              <a:lstStyle/>
              <a:p>
                <a:pPr>
                  <a:defRPr sz="1125" b="1">
                    <a:solidFill>
                      <a:srgbClr val="17201E"/>
                    </a:solidFill>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8"/>
              <c:pt idx="0">
                <c:v>Ease of Use</c:v>
              </c:pt>
              <c:pt idx="1">
                <c:v>UI Clarity</c:v>
              </c:pt>
              <c:pt idx="2">
                <c:v>Completeness</c:v>
              </c:pt>
              <c:pt idx="3">
                <c:v>Speed &amp; Stability</c:v>
              </c:pt>
              <c:pt idx="4">
                <c:v>Run / Evaluate</c:v>
              </c:pt>
              <c:pt idx="5">
                <c:v>AI Feedback</c:v>
              </c:pt>
              <c:pt idx="6">
                <c:v>Data Ownership</c:v>
              </c:pt>
              <c:pt idx="7">
                <c:v>Overall Satisfaction</c:v>
              </c:pt>
            </c:strLit>
          </c:cat>
          <c:val>
            <c:numLit>
              <c:formatCode>General</c:formatCode>
              <c:ptCount val="8"/>
              <c:pt idx="0">
                <c:v>4.5999999999999996</c:v>
              </c:pt>
              <c:pt idx="1">
                <c:v>4.5</c:v>
              </c:pt>
              <c:pt idx="2">
                <c:v>4.7</c:v>
              </c:pt>
              <c:pt idx="3">
                <c:v>3.7</c:v>
              </c:pt>
              <c:pt idx="4">
                <c:v>4.8</c:v>
              </c:pt>
              <c:pt idx="5">
                <c:v>4.8</c:v>
              </c:pt>
              <c:pt idx="6">
                <c:v>4.9000000000000004</c:v>
              </c:pt>
              <c:pt idx="7">
                <c:v>4.5</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1C0F-43C2-BC90-B2E4CC2D22EE}"/>
            </c:ext>
          </c:extLst>
        </c:ser>
        <c:dLbls>
          <c:dLblPos val="outEnd"/>
          <c:showLegendKey val="0"/>
          <c:showVal val="1"/>
          <c:showCatName val="0"/>
          <c:showSerName val="0"/>
          <c:showPercent val="0"/>
          <c:showBubbleSize val="0"/>
        </c:dLbls>
        <c:gapWidth val="42"/>
        <c:axId val="48650112"/>
        <c:axId val="48672768"/>
      </c:barChart>
      <c:catAx>
        <c:axId val="48650112"/>
        <c:scaling>
          <c:orientation val="minMax"/>
        </c:scaling>
        <c:delete val="0"/>
        <c:axPos val="l"/>
        <c:numFmt formatCode="General" sourceLinked="1"/>
        <c:majorTickMark val="none"/>
        <c:minorTickMark val="none"/>
        <c:tickLblPos val="nextTo"/>
        <c:spPr>
          <a:ln w="0">
            <a:solidFill>
              <a:srgbClr val="FFFFFF"/>
            </a:solidFill>
            <a:prstDash val="solid"/>
          </a:ln>
        </c:spPr>
        <c:txPr>
          <a:bodyPr anchorCtr="1"/>
          <a:lstStyle/>
          <a:p>
            <a:pPr>
              <a:defRPr sz="1050">
                <a:solidFill>
                  <a:srgbClr val="65706D"/>
                </a:solidFill>
              </a:defRPr>
            </a:pPr>
            <a:endParaRPr lang="zh-CN"/>
          </a:p>
        </c:txPr>
        <c:crossAx val="48672768"/>
        <c:crosses val="autoZero"/>
        <c:auto val="1"/>
        <c:lblAlgn val="ctr"/>
        <c:lblOffset val="100"/>
        <c:noMultiLvlLbl val="0"/>
      </c:catAx>
      <c:valAx>
        <c:axId val="48672768"/>
        <c:scaling>
          <c:orientation val="minMax"/>
          <c:max val="5"/>
          <c:min val="0"/>
        </c:scaling>
        <c:delete val="0"/>
        <c:axPos val="b"/>
        <c:majorGridlines>
          <c:spPr>
            <a:ln w="9525">
              <a:solidFill>
                <a:srgbClr val="E6ECEA"/>
              </a:solidFill>
              <a:prstDash val="solid"/>
            </a:ln>
          </c:spPr>
        </c:majorGridlines>
        <c:numFmt formatCode="General" sourceLinked="1"/>
        <c:majorTickMark val="none"/>
        <c:minorTickMark val="none"/>
        <c:tickLblPos val="nextTo"/>
        <c:spPr>
          <a:ln w="9525">
            <a:solidFill>
              <a:srgbClr val="D6DEDB"/>
            </a:solidFill>
            <a:prstDash val="solid"/>
          </a:ln>
        </c:spPr>
        <c:txPr>
          <a:bodyPr anchorCtr="1"/>
          <a:lstStyle/>
          <a:p>
            <a:pPr>
              <a:defRPr sz="1125">
                <a:solidFill>
                  <a:srgbClr val="17201E"/>
                </a:solidFill>
              </a:defRPr>
            </a:pPr>
            <a:endParaRPr lang="zh-CN"/>
          </a:p>
        </c:txPr>
        <c:crossAx val="48650112"/>
        <c:crosses val="autoZero"/>
        <c:crossBetween val="between"/>
        <c:majorUnit val="1"/>
      </c:valAx>
      <c:spPr>
        <a:noFill/>
        <a:ln w="0">
          <a:solidFill>
            <a:srgbClr val="FFFFFF"/>
          </a:solidFill>
          <a:prstDash val="solid"/>
        </a:ln>
      </c:spPr>
    </c:plotArea>
    <c:plotVisOnly val="1"/>
    <c:dispBlanksAs val="zero"/>
    <c:showDLblsOverMax val="1"/>
  </c:chart>
  <c:spPr>
    <a:solidFill>
      <a:srgbClr val="FFFFFF"/>
    </a:solidFill>
    <a:ln w="0">
      <a:solidFill>
        <a:srgbClr val="FFFFFF"/>
      </a:solid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[00:00-00:40]</a:t>
            </a:r>
          </a:p>
          <a:p>
            <a:r>
              <a:t>Good morning or good afternoon, respected panel members. Thank you for the opportunity to present LearnAIJava. LearnAIJava is an AI-assisted Java assignment, evaluation and feedback system. It helps beginners understand why code fails and gives instructors traceable evidence of attempts and progress. In the next ten minutes, I will cover the problem, architecture, revised models, workflow and evaluation. I will then use five minutes for a live demo with test accounts. No personal information will be shown.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[05:50-06:40]</a:t>
            </a:r>
          </a:p>
          <a:p>
            <a:r>
              <a:t>The student workflow starts from the Test Student class workspace. The student opens an assignment and works in the Java editor, with the requirements, code and actions in one place. Evaluate checks the configured tests. A failed attempt produces targeted feedback, the student corrects the relevant code, and the next evaluation can pass. The system records the score and attempt history, so students can review progress rather than seeing only one correct or incorrect message.</a:t>
            </a:r>
          </a:p>
          <a:p>
            <a:endParaRPr/>
          </a:p>
          <a:p>
            <a:r>
              <a:t>UI replacement note: all three screenshot frames are 350 × 270 px. Replace the two marked slots with final static screenshots before presentation.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[06:40-07:30]</a:t>
            </a:r>
          </a:p>
          <a:p>
            <a:r>
              <a:t>The instructor selects a teaching class and manages its membership, assignments, submissions and analytics. Questions and test cases remain private to their instructor owner, and selected questions are combined into assignments. After submission, the same evaluation evidence supports result review, assignment comparison and class or student analytics. The administrator remains outside this teaching workflow and handles only system-level account and approval tasks.</a:t>
            </a:r>
          </a:p>
          <a:p>
            <a:endParaRPr/>
          </a:p>
          <a:p>
            <a:r>
              <a:t>UI replacement note: all three screenshot frames are 350 × 270 px. Replace the two marked slots with final static screenshots before presentation.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[07:30-08:25]</a:t>
            </a:r>
          </a:p>
          <a:p>
            <a:r>
              <a:t>Testing covered functionality, end-to-end workflow, regression, feedback quality and user acceptance. Ten anonymous testers participated: eight students and two instructors. The strongest result was data ownership at 4.9 out of 5. Java Run and Evaluate and AI feedback both scored 4.8, and function completeness scored 4.7. Speed and stability scored 3.7, identifying the clearest improvement area for cloud-dependent pages. The results support the learning workflow while giving a specific technical priority.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[07:30-08:25]</a:t>
            </a:r>
          </a:p>
          <a:p>
            <a:r>
              <a:t>Testing covered functionality, end-to-end workflow, regression, feedback quality and user acceptance. Ten anonymous testers participated: eight students and two instructors. The strongest result was data ownership at 4.9 out of 5. Java Run and Evaluate and AI feedback both scored 4.8, and function completeness scored 4.7. Speed and stability scored 3.7, identifying the clearest improvement area for cloud-dependent pages. The results support the learning workflow while giving a specific technical priority.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[09:25-10:00; live demo 10:00-15:00]</a:t>
            </a:r>
          </a:p>
          <a:p>
            <a:r>
              <a:t>I will now demonstrate the complete workflow using prepared test accounts. In five minutes, I will open a student assignment, evaluate an incomplete solution, use the feedback to correct it, evaluate again, submit the accepted result, and show the student's history and progress. I will then switch to the Test Instructor view to verify that the same evidence is available for submission review and class analytics. Credentials, notifications and personal information will remain hidden.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[08:25-09:25]</a:t>
            </a:r>
          </a:p>
          <a:p>
            <a:r>
              <a:t>The prototype achieved all five project objectives and demonstrates a complete, traceable learning workflow. Its present limitation is that rule-based feedback is consistent but less flexible. A future version can connect to an external large language model to produce richer explanations and more personalised hints. The model should be grounded in the judge result, compiler or runtime evidence, course topic and the student's attempt history. Instructor-controlled prompts, output filtering and audit logs should prevent final-answer leakage and protect hidden test cases. Most importantly, the large language model should improve explanation only; official scoring must remain deterministic, rule-based and auditable.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[14:45-15:00]</a:t>
            </a:r>
          </a:p>
          <a:p>
            <a:r>
              <a:t>This concludes the LearnAIJava presentation. The project turns each Java attempt into explainable feedback and traceable learning evidence while keeping scoring deterministic. Thank you for your attention. I welcome your questions.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Appendix A1 decomposes Process 1.0 and shows how user profiles, class membership, instructor approval and related records are handled without assigning student-management responsibility to the administrator.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Appendix A2 decomposes Process 2.0 into question-bank management, test-case configuration, assignment creation and assignment updates. These flows correspond to the database entities shown in the ERD.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Appendix A3 shows the detailed evaluation flow: prepare context, compile, execute, compare outputs and record the result. The stored submission and test evidence feeds the next process.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[00:40-01:35]</a:t>
            </a:r>
          </a:p>
          <a:p>
            <a:r>
              <a:t>UKM Folio VPL already provides an established course-linked workflow for Java submission, automated execution, test results and grade evidence. The comparison here is not that LearnAIJava replaces Folio. The learning gap is that a beginner may still need a clearer explanation of the likely cause of a failed result, and repeated attempts should become visible progress rather than isolated outcomes. LearnAIJava therefore keeps automated checking but adds controlled diagnostic feedback, weighted evidence, submission history, and student and instructor analytics as a complementary learning-support layer.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Appendix A4 decomposes feedback and analytics into evidence preparation, feedback generation, progress aggregation and class analysis. The administrator learning-summary flow is intentionally absent.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[01:35-02:25]</a:t>
            </a:r>
          </a:p>
          <a:p>
            <a:r>
              <a:t>The functional architecture separates three role-specific workflows on one platform. Students access assignments, write and evaluate code, submit work and review feedback and progress. Instructors manage classes, students, private questions, tests, assignments, submissions and analytics. Administrators manage accounts, approve instructor verification and monitor system records; they do not manage students or teaching content. Shared services below these workflows provide access control, local Java execution, test evaluation, feedback, analytics and Supabase data services.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[02:25-03:10]</a:t>
            </a:r>
          </a:p>
          <a:p>
            <a:r>
              <a:t>The context diagram treats LearnAIJava as one process and shows only external human users. Students exchange class, code, evaluation, feedback and progress data. Instructors exchange class, assessment, submission and analytics data. Administrators exchange account, instructor-approval and system-record data. Databases and internal services are excluded because they sit inside the system boundary. The revised diagram also keeps the responsibility of each role clear and uses shorter data-flow names.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[03:10-04:00]</a:t>
            </a:r>
          </a:p>
          <a:p>
            <a:r>
              <a:t>The Level 0 DFD opens the system into four processes: manage users and classes; manage assignments and questions; evaluate code submissions; and generate feedback and analytics. Four logical stores group user and class data, assignment and question data, submission and result data, and feedback data. Users never access a store directly. The main path is instructor preparation, student evaluation, result storage, then feedback and analytics. The removed administrator learning-summary flow is not shown because it is not implemented.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[04:00-04:50]</a:t>
            </a:r>
          </a:p>
          <a:p>
            <a:r>
              <a:t>The ERD shows how those logical stores map to database entities. Profile connects to Student or Instructor records. ClassStudent and ClassInstructor record membership and teaching responsibility. AssignmentQuestion links assignments to their questions, and each question can have several test cases. A submission belongs to one student, assignment and question. SubmissionTestResult stores per-test evidence, while AIFeedback stores guidance. Non-core OTP, email and security-log entities are omitted so the presentation remains readable.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[04:50-05:50]</a:t>
            </a:r>
          </a:p>
          <a:p>
            <a:r>
              <a:t>The learning loop begins with an assigned question and configured tests. The student writes Java code and can use Run for immediate execution. Evaluate uses the local JDK to compile the program, execute the permitted cases, compare actual and expected output, and calculate a weighted result. When a case fails, feedback identifies the likely problem without exposing the final solution or protected tests. The student revises the code and evaluates again. The accepted result, score and test evidence are recorded for submission history and progress analysis.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This slide shows the three explicit rules behind each result.</a:t>
            </a:r>
          </a:p>
          <a:p>
            <a:r>
              <a:t>First, official test cases determine the weighted score. A case contributes its weight only when it passes, and acceptance requires every weighted case to pass.</a:t>
            </a:r>
          </a:p>
          <a:p>
            <a:r>
              <a:t>Second, the recent trend compares the newest three records with the oldest three records. A change of ten points or more is improving, minus ten or less is dropping, and the remaining cases are stable.</a:t>
            </a:r>
          </a:p>
          <a:p>
            <a:r>
              <a:t>Third, the AI Engine converts judge evidence into an explanation and hint, but it never changes the official score.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rating and risk standards are deterministic thresholds, not machine-learning probabilities.</a:t>
            </a:r>
          </a:p>
          <a:p>
            <a:r>
              <a:t>Performance is Success at eighty percent or above, Warning from fifty to seventy-nine point nine nine percent, and Danger below fifty percent.</a:t>
            </a:r>
          </a:p>
          <a:p>
            <a:r>
              <a:t>Student and class risk rules use OR logic. High-risk conditions are checked first, followed by Medium; the result is Low only when neither threshold is triggered.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file:///D:\UKM\FTSM\Semester%206\TTTU4086%20PROJECT\&#28436;&#35762;&#26448;&#26009;\DFD%20Level%201%20for%20Process%201.0%20Manage%20Users%20and%20Classes.drawio"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file:///D:\UKM\FTSM\Semester%206\TTTU4086%20PROJECT\&#28436;&#35762;&#26448;&#26009;\DFD%20Level%201%20for%20Process%202.0%20Manage%20Assignments%20and%20Questions.drawio"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hyperlink" Target="file:///D:\UKM\FTSM\Semester%206\TTTU4086%20PROJECT\&#28436;&#35762;&#26448;&#26009;\DFD%20Level%201%20for%20Process%203.0%20Evaluate%20Code%20Submissions.drawio"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file:///D:\UKM\FTSM\Semester%206\TTTU4086%20PROJECT\&#28436;&#35762;&#26448;&#26009;\DFD%20Level%201%20for%20Process%204.0%20Generate%20Feedback%20and%20Analytics.drawio"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file:///D:\UKM\FTSM\Semester%206\TTTU4086%20PROJECT\&#28436;&#35762;&#26448;&#26009;\Data%20Flow%20Diagram%20Level%200%20for%20the%20LearnAIJava%20System.drawi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C2CBD3AF-DEB7-42F3-963D-ADCF6671328A}"/>
              </a:ext>
            </a:extLst>
          </p:cNvPr>
          <p:cNvSpPr>
            <a:spLocks noGrp="1"/>
          </p:cNvSpPr>
          <p:nvPr/>
        </p:nvSpPr>
        <p:spPr>
          <a:xfrm>
            <a:off x="9906000" y="0"/>
            <a:ext cx="2286000" cy="6858000"/>
          </a:xfrm>
          <a:prstGeom prst="rect">
            <a:avLst/>
          </a:prstGeom>
          <a:solidFill>
            <a:srgbClr val="137F74"/>
          </a:solidFill>
          <a:ln w="0">
            <a:solidFill>
              <a:srgbClr val="137F74"/>
            </a:solidFill>
            <a:prstDash val="solid"/>
          </a:ln>
        </p:spPr>
        <p:txBody>
          <a:bodyPr/>
          <a:lstStyle/>
          <a:p>
            <a:endParaRPr/>
          </a:p>
        </p:txBody>
      </p:sp>
      <p:sp>
        <p:nvSpPr>
          <p:cNvPr id="2" name="矩形: 圆角 1">
            <a:extLst>
              <a:ext uri="{FF2B5EF4-FFF2-40B4-BE49-F238E27FC236}">
                <a16:creationId xmlns:a16="http://schemas.microsoft.com/office/drawing/2014/main" id="{5A234777-E271-4036-B0FF-996D4B20B514}"/>
              </a:ext>
            </a:extLst>
          </p:cNvPr>
          <p:cNvSpPr>
            <a:spLocks noGrp="1"/>
          </p:cNvSpPr>
          <p:nvPr/>
        </p:nvSpPr>
        <p:spPr>
          <a:xfrm>
            <a:off x="10363200" y="609600"/>
            <a:ext cx="895350" cy="895350"/>
          </a:xfrm>
          <a:prstGeom prst="roundRect">
            <a:avLst>
              <a:gd name="adj" fmla="val 17021"/>
            </a:avLst>
          </a:prstGeom>
          <a:solidFill>
            <a:srgbClr val="FFFFFF"/>
          </a:solidFill>
          <a:ln w="0">
            <a:solidFill>
              <a:srgbClr val="FFFFFF"/>
            </a:solidFill>
            <a:prstDash val="solid"/>
          </a:ln>
        </p:spPr>
        <p:txBody>
          <a:bodyPr/>
          <a:lstStyle/>
          <a:p>
            <a:endParaRPr/>
          </a:p>
        </p:txBody>
      </p:sp>
      <p:sp>
        <p:nvSpPr>
          <p:cNvPr id="3" name="矩形 2">
            <a:extLst>
              <a:ext uri="{FF2B5EF4-FFF2-40B4-BE49-F238E27FC236}">
                <a16:creationId xmlns:a16="http://schemas.microsoft.com/office/drawing/2014/main" id="{394135C8-E1DB-49A9-98A9-6CF74F2763A8}"/>
              </a:ext>
            </a:extLst>
          </p:cNvPr>
          <p:cNvSpPr>
            <a:spLocks noGrp="1"/>
          </p:cNvSpPr>
          <p:nvPr/>
        </p:nvSpPr>
        <p:spPr>
          <a:xfrm>
            <a:off x="10363200" y="714375"/>
            <a:ext cx="895350" cy="666750"/>
          </a:xfrm>
          <a:prstGeom prst="rect">
            <a:avLst/>
          </a:prstGeom>
        </p:spPr>
        <p:txBody>
          <a:bodyPr wrap="square" lIns="0" tIns="0" rIns="0" bIns="0" anchor="ctr">
            <a:noAutofit/>
          </a:bodyPr>
          <a:lstStyle/>
          <a:p>
            <a:pPr algn="ctr">
              <a:buNone/>
              <a:defRPr sz="2850" b="1">
                <a:solidFill>
                  <a:srgbClr val="137F74"/>
                </a:solidFill>
                <a:latin typeface="Arial"/>
                <a:ea typeface="Arial"/>
                <a:cs typeface="Arial"/>
              </a:defRPr>
            </a:pPr>
            <a:r>
              <a:t>LJ</a:t>
            </a:r>
          </a:p>
        </p:txBody>
      </p:sp>
      <p:sp>
        <p:nvSpPr>
          <p:cNvPr id="4" name="矩形 3">
            <a:extLst>
              <a:ext uri="{FF2B5EF4-FFF2-40B4-BE49-F238E27FC236}">
                <a16:creationId xmlns:a16="http://schemas.microsoft.com/office/drawing/2014/main" id="{BBE9F82A-4F99-4974-B410-23D74B2E81AD}"/>
              </a:ext>
            </a:extLst>
          </p:cNvPr>
          <p:cNvSpPr>
            <a:spLocks noGrp="1"/>
          </p:cNvSpPr>
          <p:nvPr/>
        </p:nvSpPr>
        <p:spPr>
          <a:xfrm>
            <a:off x="533400" y="523875"/>
            <a:ext cx="4572000" cy="266700"/>
          </a:xfrm>
          <a:prstGeom prst="rect">
            <a:avLst/>
          </a:prstGeom>
        </p:spPr>
        <p:txBody>
          <a:bodyPr wrap="square" lIns="0" tIns="0" rIns="0" bIns="0" anchor="t">
            <a:noAutofit/>
          </a:bodyPr>
          <a:lstStyle/>
          <a:p>
            <a:pPr algn="l">
              <a:buNone/>
              <a:defRPr sz="1125" b="1">
                <a:solidFill>
                  <a:srgbClr val="137F74"/>
                </a:solidFill>
                <a:latin typeface="Arial"/>
                <a:ea typeface="Arial"/>
                <a:cs typeface="Arial"/>
              </a:defRPr>
            </a:pPr>
            <a:r>
              <a:t>FINAL PROJECT PRESENTATION</a:t>
            </a:r>
          </a:p>
        </p:txBody>
      </p:sp>
      <p:sp>
        <p:nvSpPr>
          <p:cNvPr id="5" name="矩形 4">
            <a:extLst>
              <a:ext uri="{FF2B5EF4-FFF2-40B4-BE49-F238E27FC236}">
                <a16:creationId xmlns:a16="http://schemas.microsoft.com/office/drawing/2014/main" id="{A4EF5B8D-1B70-4F35-BC60-584013AD640F}"/>
              </a:ext>
            </a:extLst>
          </p:cNvPr>
          <p:cNvSpPr>
            <a:spLocks noGrp="1"/>
          </p:cNvSpPr>
          <p:nvPr/>
        </p:nvSpPr>
        <p:spPr>
          <a:xfrm>
            <a:off x="533400" y="2343150"/>
            <a:ext cx="8096250" cy="914400"/>
          </a:xfrm>
          <a:prstGeom prst="rect">
            <a:avLst/>
          </a:prstGeom>
        </p:spPr>
        <p:txBody>
          <a:bodyPr wrap="square" lIns="0" tIns="0" rIns="0" bIns="0" anchor="b">
            <a:noAutofit/>
          </a:bodyPr>
          <a:lstStyle/>
          <a:p>
            <a:pPr algn="l">
              <a:buNone/>
              <a:defRPr sz="5400" b="1">
                <a:solidFill>
                  <a:srgbClr val="17201E"/>
                </a:solidFill>
                <a:latin typeface="Arial"/>
                <a:ea typeface="Arial"/>
                <a:cs typeface="Arial"/>
              </a:defRPr>
            </a:pPr>
            <a:r>
              <a:t>LearnAIJava</a:t>
            </a:r>
          </a:p>
        </p:txBody>
      </p:sp>
      <p:sp>
        <p:nvSpPr>
          <p:cNvPr id="6" name="矩形 5">
            <a:extLst>
              <a:ext uri="{FF2B5EF4-FFF2-40B4-BE49-F238E27FC236}">
                <a16:creationId xmlns:a16="http://schemas.microsoft.com/office/drawing/2014/main" id="{4EA3D1E1-88F1-495A-B76D-B8ADB8A2E308}"/>
              </a:ext>
            </a:extLst>
          </p:cNvPr>
          <p:cNvSpPr>
            <a:spLocks noGrp="1"/>
          </p:cNvSpPr>
          <p:nvPr/>
        </p:nvSpPr>
        <p:spPr>
          <a:xfrm>
            <a:off x="552450" y="3419475"/>
            <a:ext cx="8191500" cy="885825"/>
          </a:xfrm>
          <a:prstGeom prst="rect">
            <a:avLst/>
          </a:prstGeom>
        </p:spPr>
        <p:txBody>
          <a:bodyPr wrap="square" lIns="0" tIns="0" rIns="0" bIns="0" anchor="t">
            <a:normAutofit/>
          </a:bodyPr>
          <a:lstStyle/>
          <a:p>
            <a:pPr algn="l">
              <a:buNone/>
              <a:defRPr sz="2250" b="0">
                <a:solidFill>
                  <a:srgbClr val="65706D"/>
                </a:solidFill>
                <a:latin typeface="Arial"/>
                <a:ea typeface="Arial"/>
                <a:cs typeface="Arial"/>
              </a:defRPr>
            </a:pPr>
            <a:r>
              <a:t>AI-Assisted Java Assignment, Evaluation and Feedback System</a:t>
            </a:r>
          </a:p>
        </p:txBody>
      </p:sp>
      <p:sp>
        <p:nvSpPr>
          <p:cNvPr id="7" name="矩形 6">
            <a:extLst>
              <a:ext uri="{FF2B5EF4-FFF2-40B4-BE49-F238E27FC236}">
                <a16:creationId xmlns:a16="http://schemas.microsoft.com/office/drawing/2014/main" id="{2ADA16DA-B0BC-4FBC-9E49-4883DDB532D8}"/>
              </a:ext>
            </a:extLst>
          </p:cNvPr>
          <p:cNvSpPr>
            <a:spLocks noGrp="1"/>
          </p:cNvSpPr>
          <p:nvPr/>
        </p:nvSpPr>
        <p:spPr>
          <a:xfrm>
            <a:off x="552450" y="3838575"/>
            <a:ext cx="1428750" cy="57150"/>
          </a:xfrm>
          <a:prstGeom prst="rect">
            <a:avLst/>
          </a:prstGeom>
          <a:solidFill>
            <a:srgbClr val="E8A11C"/>
          </a:solidFill>
          <a:ln w="0">
            <a:solidFill>
              <a:srgbClr val="E8A11C"/>
            </a:solidFill>
            <a:prstDash val="solid"/>
          </a:ln>
        </p:spPr>
        <p:txBody>
          <a:bodyPr/>
          <a:lstStyle/>
          <a:p>
            <a:endParaRPr/>
          </a:p>
        </p:txBody>
      </p:sp>
      <p:sp>
        <p:nvSpPr>
          <p:cNvPr id="8" name="矩形 7">
            <a:extLst>
              <a:ext uri="{FF2B5EF4-FFF2-40B4-BE49-F238E27FC236}">
                <a16:creationId xmlns:a16="http://schemas.microsoft.com/office/drawing/2014/main" id="{38940EAE-1D1E-44CF-A856-42476CA62312}"/>
              </a:ext>
            </a:extLst>
          </p:cNvPr>
          <p:cNvSpPr>
            <a:spLocks noGrp="1"/>
          </p:cNvSpPr>
          <p:nvPr/>
        </p:nvSpPr>
        <p:spPr>
          <a:xfrm>
            <a:off x="552450" y="4943475"/>
            <a:ext cx="6858000" cy="400050"/>
          </a:xfrm>
          <a:prstGeom prst="rect">
            <a:avLst/>
          </a:prstGeom>
        </p:spPr>
        <p:txBody>
          <a:bodyPr wrap="square" lIns="0" tIns="0" rIns="0" bIns="0" anchor="t">
            <a:noAutofit/>
          </a:bodyPr>
          <a:lstStyle/>
          <a:p>
            <a:pPr algn="l">
              <a:buNone/>
              <a:defRPr sz="1500" b="0">
                <a:solidFill>
                  <a:srgbClr val="17201E"/>
                </a:solidFill>
                <a:latin typeface="Arial"/>
                <a:ea typeface="Arial"/>
                <a:cs typeface="Arial"/>
              </a:defRPr>
            </a:pPr>
            <a:r>
              <a:t>A traceable learning loop for students and instructors</a:t>
            </a:r>
          </a:p>
        </p:txBody>
      </p:sp>
      <p:sp>
        <p:nvSpPr>
          <p:cNvPr id="9" name="矩形 8">
            <a:extLst>
              <a:ext uri="{FF2B5EF4-FFF2-40B4-BE49-F238E27FC236}">
                <a16:creationId xmlns:a16="http://schemas.microsoft.com/office/drawing/2014/main" id="{7B3A3594-3C0D-4CD6-BF91-6887E3690F5B}"/>
              </a:ext>
            </a:extLst>
          </p:cNvPr>
          <p:cNvSpPr>
            <a:spLocks noGrp="1"/>
          </p:cNvSpPr>
          <p:nvPr/>
        </p:nvSpPr>
        <p:spPr>
          <a:xfrm>
            <a:off x="552450" y="6162675"/>
            <a:ext cx="4476750" cy="209550"/>
          </a:xfrm>
          <a:prstGeom prst="rect">
            <a:avLst/>
          </a:prstGeom>
        </p:spPr>
        <p:txBody>
          <a:bodyPr wrap="square" lIns="0" tIns="0" rIns="0" bIns="0" anchor="t">
            <a:noAutofit/>
          </a:bodyPr>
          <a:lstStyle/>
          <a:p>
            <a:pPr algn="l">
              <a:buNone/>
              <a:defRPr sz="975" b="0">
                <a:solidFill>
                  <a:srgbClr val="65706D"/>
                </a:solidFill>
                <a:latin typeface="Arial"/>
                <a:ea typeface="Arial"/>
                <a:cs typeface="Arial"/>
              </a:defRPr>
            </a:pPr>
            <a:r>
              <a:t>No personal information is displayed</a:t>
            </a:r>
          </a:p>
        </p:txBody>
      </p:sp>
      <p:sp>
        <p:nvSpPr>
          <p:cNvPr id="12" name="文本框 11">
            <a:extLst>
              <a:ext uri="{FF2B5EF4-FFF2-40B4-BE49-F238E27FC236}">
                <a16:creationId xmlns:a16="http://schemas.microsoft.com/office/drawing/2014/main" id="{24618A2C-9940-E0E3-89CD-AEDCD3291D3B}"/>
              </a:ext>
            </a:extLst>
          </p:cNvPr>
          <p:cNvSpPr txBox="1"/>
          <p:nvPr/>
        </p:nvSpPr>
        <p:spPr>
          <a:xfrm>
            <a:off x="6096000" y="4828723"/>
            <a:ext cx="6100010" cy="1477328"/>
          </a:xfrm>
          <a:prstGeom prst="rect">
            <a:avLst/>
          </a:prstGeom>
          <a:noFill/>
        </p:spPr>
        <p:txBody>
          <a:bodyPr wrap="square">
            <a:spAutoFit/>
          </a:bodyPr>
          <a:lstStyle/>
          <a:p>
            <a:r>
              <a:rPr lang="zh-CN" altLang="en-US" dirty="0"/>
              <a:t>TTTU4086 Project</a:t>
            </a:r>
          </a:p>
          <a:p>
            <a:endParaRPr lang="zh-CN" altLang="en-US" dirty="0"/>
          </a:p>
          <a:p>
            <a:r>
              <a:rPr lang="zh-CN" altLang="en-US" dirty="0"/>
              <a:t>ZHANG PEIGEN A199958</a:t>
            </a:r>
          </a:p>
          <a:p>
            <a:endParaRPr lang="zh-CN" altLang="en-US" dirty="0"/>
          </a:p>
          <a:p>
            <a:r>
              <a:rPr lang="zh-CN" altLang="en-US" dirty="0"/>
              <a:t>Supervisor: Dr Syahanim Mohd Salleh</a:t>
            </a:r>
          </a:p>
        </p:txBody>
      </p:sp>
    </p:spTree>
    <p:extLst>
      <p:ext uri="{BB962C8B-B14F-4D97-AF65-F5344CB8AC3E}">
        <p14:creationId xmlns:p14="http://schemas.microsoft.com/office/powerpoint/2010/main" val="262262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矩形 15">
            <a:extLst>
              <a:ext uri="{FF2B5EF4-FFF2-40B4-BE49-F238E27FC236}">
                <a16:creationId xmlns:a16="http://schemas.microsoft.com/office/drawing/2014/main" id="{EC996454-3AEF-483C-A22F-CFA31FB89AE0}"/>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STUDENT EXPERIENCE</a:t>
            </a:r>
          </a:p>
        </p:txBody>
      </p:sp>
      <p:sp>
        <p:nvSpPr>
          <p:cNvPr id="2" name="矩形 1">
            <a:extLst>
              <a:ext uri="{FF2B5EF4-FFF2-40B4-BE49-F238E27FC236}">
                <a16:creationId xmlns:a16="http://schemas.microsoft.com/office/drawing/2014/main" id="{FFDE3A5D-555F-4EBF-9A89-918FEB498526}"/>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Students turn each attempt into measurable progress</a:t>
            </a:r>
          </a:p>
        </p:txBody>
      </p:sp>
      <p:sp>
        <p:nvSpPr>
          <p:cNvPr id="3" name="矩形 2">
            <a:extLst>
              <a:ext uri="{FF2B5EF4-FFF2-40B4-BE49-F238E27FC236}">
                <a16:creationId xmlns:a16="http://schemas.microsoft.com/office/drawing/2014/main" id="{A95D27B5-AC52-46A3-9492-8597611015AA}"/>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38FCB265-0FCB-497C-B770-9CD56DA6D64D}"/>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10</a:t>
            </a:r>
          </a:p>
        </p:txBody>
      </p:sp>
      <p:sp>
        <p:nvSpPr>
          <p:cNvPr id="5" name="矩形: 圆角 4">
            <a:extLst>
              <a:ext uri="{FF2B5EF4-FFF2-40B4-BE49-F238E27FC236}">
                <a16:creationId xmlns:a16="http://schemas.microsoft.com/office/drawing/2014/main" id="{46D9006B-1618-4130-926C-44D453582C4A}"/>
              </a:ext>
            </a:extLst>
          </p:cNvPr>
          <p:cNvSpPr>
            <a:spLocks noGrp="1"/>
          </p:cNvSpPr>
          <p:nvPr/>
        </p:nvSpPr>
        <p:spPr>
          <a:xfrm>
            <a:off x="495300" y="1657350"/>
            <a:ext cx="3333750" cy="2571750"/>
          </a:xfrm>
          <a:prstGeom prst="roundRect">
            <a:avLst>
              <a:gd name="adj" fmla="val 2797"/>
            </a:avLst>
          </a:prstGeom>
          <a:solidFill>
            <a:srgbClr val="FFFFFF"/>
          </a:solidFill>
          <a:ln w="9525">
            <a:solidFill>
              <a:srgbClr val="D6DEDB"/>
            </a:solidFill>
            <a:prstDash val="solid"/>
          </a:ln>
        </p:spPr>
        <p:style>
          <a:lnRef idx="0">
            <a:scrgbClr r="0" g="0" b="0"/>
          </a:lnRef>
          <a:fillRef idx="0">
            <a:scrgbClr r="0" g="0" b="0"/>
          </a:fillRef>
          <a:effectRef idx="4">
            <a:scrgbClr r="0" g="0" b="0"/>
          </a:effectRef>
          <a:fontRef idx="major"/>
        </p:style>
        <p:txBody>
          <a:bodyPr/>
          <a:lstStyle/>
          <a:p>
            <a:endParaRPr/>
          </a:p>
        </p:txBody>
      </p:sp>
      <p:pic>
        <p:nvPicPr>
          <p:cNvPr id="25" name="图片 24"/>
          <p:cNvPicPr>
            <a:picLocks noChangeAspect="1"/>
          </p:cNvPicPr>
          <p:nvPr/>
        </p:nvPicPr>
        <p:blipFill>
          <a:blip r:embed="rId3"/>
          <a:srcRect l="12617" r="12617"/>
          <a:stretch>
            <a:fillRect/>
          </a:stretch>
        </p:blipFill>
        <p:spPr>
          <a:xfrm>
            <a:off x="571500" y="1733550"/>
            <a:ext cx="3181350" cy="2419350"/>
          </a:xfrm>
          <a:prstGeom prst="roundRect">
            <a:avLst>
              <a:gd name="adj" fmla="val 4724"/>
            </a:avLst>
          </a:prstGeom>
        </p:spPr>
      </p:pic>
      <p:sp>
        <p:nvSpPr>
          <p:cNvPr id="7" name="STUDENT_UI_SLOT_2">
            <a:extLst>
              <a:ext uri="{FF2B5EF4-FFF2-40B4-BE49-F238E27FC236}">
                <a16:creationId xmlns:a16="http://schemas.microsoft.com/office/drawing/2014/main" id="{08DA102F-8DDB-49DA-B478-2DFD3457DC33}"/>
              </a:ext>
            </a:extLst>
          </p:cNvPr>
          <p:cNvSpPr>
            <a:spLocks noGrp="1"/>
          </p:cNvSpPr>
          <p:nvPr/>
        </p:nvSpPr>
        <p:spPr>
          <a:xfrm>
            <a:off x="4286250" y="1657350"/>
            <a:ext cx="3333750" cy="2571750"/>
          </a:xfrm>
          <a:prstGeom prst="roundRect">
            <a:avLst>
              <a:gd name="adj" fmla="val 6316"/>
            </a:avLst>
          </a:prstGeom>
          <a:solidFill>
            <a:srgbClr val="F3F6F5"/>
          </a:solidFill>
          <a:ln w="14288">
            <a:solidFill>
              <a:srgbClr val="137F74"/>
            </a:solidFill>
            <a:prstDash val="solid"/>
          </a:ln>
        </p:spPr>
        <p:txBody>
          <a:bodyPr anchor="ctr">
            <a:normAutofit/>
          </a:bodyPr>
          <a:lstStyle/>
          <a:p>
            <a:pPr algn="ctr">
              <a:buNone/>
              <a:defRPr sz="1350" b="1">
                <a:solidFill>
                  <a:srgbClr val="65706D"/>
                </a:solidFill>
              </a:defRPr>
            </a:pPr>
            <a:endParaRPr/>
          </a:p>
        </p:txBody>
      </p:sp>
      <p:sp>
        <p:nvSpPr>
          <p:cNvPr id="9" name="STUDENT_UI_SLOT_3">
            <a:extLst>
              <a:ext uri="{FF2B5EF4-FFF2-40B4-BE49-F238E27FC236}">
                <a16:creationId xmlns:a16="http://schemas.microsoft.com/office/drawing/2014/main" id="{098CAEC3-07FE-4883-894E-57A76D49C7B6}"/>
              </a:ext>
            </a:extLst>
          </p:cNvPr>
          <p:cNvSpPr>
            <a:spLocks noGrp="1"/>
          </p:cNvSpPr>
          <p:nvPr/>
        </p:nvSpPr>
        <p:spPr>
          <a:xfrm>
            <a:off x="8077200" y="1657350"/>
            <a:ext cx="3333750" cy="2571750"/>
          </a:xfrm>
          <a:prstGeom prst="roundRect">
            <a:avLst>
              <a:gd name="adj" fmla="val 6316"/>
            </a:avLst>
          </a:prstGeom>
          <a:solidFill>
            <a:srgbClr val="F3F6F5"/>
          </a:solidFill>
          <a:ln w="14288">
            <a:solidFill>
              <a:srgbClr val="137F74"/>
            </a:solidFill>
            <a:prstDash val="solid"/>
          </a:ln>
        </p:spPr>
        <p:txBody>
          <a:bodyPr anchor="ctr">
            <a:normAutofit/>
          </a:bodyPr>
          <a:lstStyle/>
          <a:p>
            <a:pPr algn="ctr">
              <a:buNone/>
              <a:defRPr sz="1350" b="1">
                <a:solidFill>
                  <a:srgbClr val="65706D"/>
                </a:solidFill>
              </a:defRPr>
            </a:pPr>
            <a:endParaRPr/>
          </a:p>
        </p:txBody>
      </p:sp>
      <p:sp>
        <p:nvSpPr>
          <p:cNvPr id="11" name="矩形 10">
            <a:extLst>
              <a:ext uri="{FF2B5EF4-FFF2-40B4-BE49-F238E27FC236}">
                <a16:creationId xmlns:a16="http://schemas.microsoft.com/office/drawing/2014/main" id="{73B4E10E-8573-4E77-9DF6-043AA021C1C0}"/>
              </a:ext>
            </a:extLst>
          </p:cNvPr>
          <p:cNvSpPr>
            <a:spLocks noGrp="1"/>
          </p:cNvSpPr>
          <p:nvPr/>
        </p:nvSpPr>
        <p:spPr>
          <a:xfrm>
            <a:off x="495300" y="4400550"/>
            <a:ext cx="3333750" cy="476250"/>
          </a:xfrm>
          <a:prstGeom prst="rect">
            <a:avLst/>
          </a:prstGeom>
          <a:solidFill>
            <a:srgbClr val="FFF1CF"/>
          </a:solidFill>
          <a:ln w="11430">
            <a:solidFill>
              <a:srgbClr val="E8A11C"/>
            </a:solidFill>
          </a:ln>
        </p:spPr>
        <p:txBody>
          <a:bodyPr wrap="square" lIns="0" tIns="0" rIns="0" bIns="0" anchor="ctr">
            <a:normAutofit/>
          </a:bodyPr>
          <a:lstStyle/>
          <a:p>
            <a:pPr algn="ctr">
              <a:buNone/>
              <a:defRPr sz="1275" b="1">
                <a:solidFill>
                  <a:srgbClr val="9A6500"/>
                </a:solidFill>
                <a:latin typeface="Arial"/>
                <a:ea typeface="Arial"/>
                <a:cs typeface="Arial"/>
              </a:defRPr>
            </a:pPr>
            <a:r>
              <a:rPr sz="1275" b="1">
                <a:solidFill>
                  <a:srgbClr val="9A6500"/>
                </a:solidFill>
                <a:latin typeface="Arial"/>
                <a:ea typeface="Arial"/>
                <a:cs typeface="Arial"/>
              </a:rPr>
              <a:t>PROCESS · Choose a class</a:t>
            </a:r>
          </a:p>
        </p:txBody>
      </p:sp>
      <p:sp>
        <p:nvSpPr>
          <p:cNvPr id="12" name="矩形 11">
            <a:extLst>
              <a:ext uri="{FF2B5EF4-FFF2-40B4-BE49-F238E27FC236}">
                <a16:creationId xmlns:a16="http://schemas.microsoft.com/office/drawing/2014/main" id="{8C450D06-7402-4D70-AFF7-83AE06BB9035}"/>
              </a:ext>
            </a:extLst>
          </p:cNvPr>
          <p:cNvSpPr>
            <a:spLocks noGrp="1"/>
          </p:cNvSpPr>
          <p:nvPr/>
        </p:nvSpPr>
        <p:spPr>
          <a:xfrm>
            <a:off x="4286250" y="4400550"/>
            <a:ext cx="3333750" cy="476250"/>
          </a:xfrm>
          <a:prstGeom prst="rect">
            <a:avLst/>
          </a:prstGeom>
          <a:solidFill>
            <a:srgbClr val="FFF1CF"/>
          </a:solidFill>
          <a:ln w="11430">
            <a:solidFill>
              <a:srgbClr val="E8A11C"/>
            </a:solidFill>
          </a:ln>
        </p:spPr>
        <p:txBody>
          <a:bodyPr wrap="square" lIns="0" tIns="0" rIns="0" bIns="0" anchor="ctr">
            <a:normAutofit/>
          </a:bodyPr>
          <a:lstStyle/>
          <a:p>
            <a:pPr algn="ctr">
              <a:buNone/>
              <a:defRPr sz="1275" b="1">
                <a:solidFill>
                  <a:srgbClr val="9A6500"/>
                </a:solidFill>
                <a:latin typeface="Arial"/>
                <a:ea typeface="Arial"/>
                <a:cs typeface="Arial"/>
              </a:defRPr>
            </a:pPr>
            <a:r>
              <a:rPr sz="1275" b="1">
                <a:solidFill>
                  <a:srgbClr val="9A6500"/>
                </a:solidFill>
                <a:latin typeface="Arial"/>
                <a:ea typeface="Arial"/>
                <a:cs typeface="Arial"/>
              </a:rPr>
              <a:t>PROCESS · Run and evaluate</a:t>
            </a:r>
          </a:p>
        </p:txBody>
      </p:sp>
      <p:sp>
        <p:nvSpPr>
          <p:cNvPr id="13" name="矩形 12">
            <a:extLst>
              <a:ext uri="{FF2B5EF4-FFF2-40B4-BE49-F238E27FC236}">
                <a16:creationId xmlns:a16="http://schemas.microsoft.com/office/drawing/2014/main" id="{A16753DA-4751-456B-B20E-F4EBBD768FDA}"/>
              </a:ext>
            </a:extLst>
          </p:cNvPr>
          <p:cNvSpPr>
            <a:spLocks noGrp="1"/>
          </p:cNvSpPr>
          <p:nvPr/>
        </p:nvSpPr>
        <p:spPr>
          <a:xfrm>
            <a:off x="8077200" y="4400550"/>
            <a:ext cx="3333750" cy="476250"/>
          </a:xfrm>
          <a:prstGeom prst="rect">
            <a:avLst/>
          </a:prstGeom>
          <a:solidFill>
            <a:srgbClr val="E7F4F1"/>
          </a:solidFill>
          <a:ln w="11430">
            <a:solidFill>
              <a:srgbClr val="137F74"/>
            </a:solidFill>
          </a:ln>
        </p:spPr>
        <p:txBody>
          <a:bodyPr wrap="square" lIns="0" tIns="0" rIns="0" bIns="0" anchor="ctr">
            <a:normAutofit/>
          </a:bodyPr>
          <a:lstStyle/>
          <a:p>
            <a:pPr algn="ctr">
              <a:buNone/>
              <a:defRPr sz="1275" b="1">
                <a:solidFill>
                  <a:srgbClr val="0E625A"/>
                </a:solidFill>
                <a:latin typeface="Arial"/>
                <a:ea typeface="Arial"/>
                <a:cs typeface="Arial"/>
              </a:defRPr>
            </a:pPr>
            <a:r>
              <a:rPr sz="1275" b="1">
                <a:solidFill>
                  <a:srgbClr val="0E625A"/>
                </a:solidFill>
                <a:latin typeface="Arial"/>
                <a:ea typeface="Arial"/>
                <a:cs typeface="Arial"/>
              </a:rPr>
              <a:t>OUTPUT · Result and progress</a:t>
            </a:r>
          </a:p>
        </p:txBody>
      </p:sp>
      <p:sp>
        <p:nvSpPr>
          <p:cNvPr id="14" name="矩形 13">
            <a:extLst>
              <a:ext uri="{FF2B5EF4-FFF2-40B4-BE49-F238E27FC236}">
                <a16:creationId xmlns:a16="http://schemas.microsoft.com/office/drawing/2014/main" id="{36C99C95-D939-4194-AFE8-BA3A97106374}"/>
              </a:ext>
            </a:extLst>
          </p:cNvPr>
          <p:cNvSpPr>
            <a:spLocks noGrp="1"/>
          </p:cNvSpPr>
          <p:nvPr/>
        </p:nvSpPr>
        <p:spPr>
          <a:xfrm>
            <a:off x="4000500" y="5943600"/>
            <a:ext cx="1905000" cy="266700"/>
          </a:xfrm>
          <a:prstGeom prst="rect">
            <a:avLst/>
          </a:prstGeom>
          <a:solidFill>
            <a:srgbClr val="FFF1CF"/>
          </a:solidFill>
          <a:ln w="9525">
            <a:solidFill>
              <a:srgbClr val="E8A11C"/>
            </a:solidFill>
          </a:ln>
        </p:spPr>
        <p:txBody>
          <a:bodyPr wrap="square" lIns="0" tIns="0" rIns="0" bIns="0" anchor="ctr">
            <a:normAutofit/>
          </a:bodyPr>
          <a:lstStyle/>
          <a:p>
            <a:pPr algn="ctr">
              <a:buNone/>
              <a:defRPr sz="1050" b="1">
                <a:solidFill>
                  <a:srgbClr val="9A6500"/>
                </a:solidFill>
                <a:latin typeface="Arial"/>
                <a:ea typeface="Arial"/>
                <a:cs typeface="Arial"/>
              </a:defRPr>
            </a:pPr>
            <a:r>
              <a:rPr sz="1050" b="1">
                <a:solidFill>
                  <a:srgbClr val="9A6500"/>
                </a:solidFill>
                <a:latin typeface="Arial"/>
                <a:ea typeface="Arial"/>
                <a:cs typeface="Arial"/>
              </a:rPr>
              <a:t>YELLOW = PROCESS</a:t>
            </a:r>
          </a:p>
        </p:txBody>
      </p:sp>
      <p:sp>
        <p:nvSpPr>
          <p:cNvPr id="15" name="矩形 14">
            <a:extLst>
              <a:ext uri="{FF2B5EF4-FFF2-40B4-BE49-F238E27FC236}">
                <a16:creationId xmlns:a16="http://schemas.microsoft.com/office/drawing/2014/main" id="{CB0FCA05-3DB0-405B-B802-46D660FD7B41}"/>
              </a:ext>
            </a:extLst>
          </p:cNvPr>
          <p:cNvSpPr>
            <a:spLocks noGrp="1"/>
          </p:cNvSpPr>
          <p:nvPr/>
        </p:nvSpPr>
        <p:spPr>
          <a:xfrm>
            <a:off x="6286500" y="5943600"/>
            <a:ext cx="1905000" cy="266700"/>
          </a:xfrm>
          <a:prstGeom prst="rect">
            <a:avLst/>
          </a:prstGeom>
          <a:solidFill>
            <a:srgbClr val="E7F4F1"/>
          </a:solidFill>
          <a:ln w="9525">
            <a:solidFill>
              <a:srgbClr val="137F74"/>
            </a:solidFill>
          </a:ln>
        </p:spPr>
        <p:txBody>
          <a:bodyPr wrap="square" lIns="0" tIns="0" rIns="0" bIns="0" anchor="ctr">
            <a:normAutofit/>
          </a:bodyPr>
          <a:lstStyle/>
          <a:p>
            <a:pPr algn="ctr">
              <a:buNone/>
              <a:defRPr sz="1050" b="1">
                <a:solidFill>
                  <a:srgbClr val="0E625A"/>
                </a:solidFill>
                <a:latin typeface="Arial"/>
                <a:ea typeface="Arial"/>
                <a:cs typeface="Arial"/>
              </a:defRPr>
            </a:pPr>
            <a:r>
              <a:rPr sz="1050" b="1">
                <a:solidFill>
                  <a:srgbClr val="0E625A"/>
                </a:solidFill>
                <a:latin typeface="Arial"/>
                <a:ea typeface="Arial"/>
                <a:cs typeface="Arial"/>
              </a:rPr>
              <a:t>GREEN = OUTPUT</a:t>
            </a:r>
          </a:p>
        </p:txBody>
      </p:sp>
      <p:pic>
        <p:nvPicPr>
          <p:cNvPr id="33" name="图片 32"/>
          <p:cNvPicPr>
            <a:picLocks noChangeAspect="1"/>
          </p:cNvPicPr>
          <p:nvPr/>
        </p:nvPicPr>
        <p:blipFill>
          <a:blip r:embed="rId4"/>
          <a:srcRect l="12617" r="12617"/>
          <a:stretch>
            <a:fillRect/>
          </a:stretch>
        </p:blipFill>
        <p:spPr>
          <a:xfrm>
            <a:off x="4362450" y="1733550"/>
            <a:ext cx="3181350" cy="2419350"/>
          </a:xfrm>
          <a:prstGeom prst="roundRect">
            <a:avLst>
              <a:gd name="adj" fmla="val 4724"/>
            </a:avLst>
          </a:prstGeom>
        </p:spPr>
      </p:pic>
      <p:pic>
        <p:nvPicPr>
          <p:cNvPr id="34" name="图片 33"/>
          <p:cNvPicPr>
            <a:picLocks noChangeAspect="1"/>
          </p:cNvPicPr>
          <p:nvPr/>
        </p:nvPicPr>
        <p:blipFill>
          <a:blip r:embed="rId5"/>
          <a:srcRect l="12617" r="12617"/>
          <a:stretch>
            <a:fillRect/>
          </a:stretch>
        </p:blipFill>
        <p:spPr>
          <a:xfrm>
            <a:off x="8153400" y="1733550"/>
            <a:ext cx="3181350" cy="2419350"/>
          </a:xfrm>
          <a:prstGeom prst="roundRect">
            <a:avLst>
              <a:gd name="adj" fmla="val 4724"/>
            </a:avLst>
          </a:prstGeom>
        </p:spPr>
      </p:pic>
    </p:spTree>
    <p:extLst>
      <p:ext uri="{BB962C8B-B14F-4D97-AF65-F5344CB8AC3E}">
        <p14:creationId xmlns:p14="http://schemas.microsoft.com/office/powerpoint/2010/main" val="1410477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矩形 15">
            <a:extLst>
              <a:ext uri="{FF2B5EF4-FFF2-40B4-BE49-F238E27FC236}">
                <a16:creationId xmlns:a16="http://schemas.microsoft.com/office/drawing/2014/main" id="{E87F00B1-18AC-41E0-9B72-6020D93F944D}"/>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INSTRUCTOR EXPERIENCE</a:t>
            </a:r>
          </a:p>
        </p:txBody>
      </p:sp>
      <p:sp>
        <p:nvSpPr>
          <p:cNvPr id="2" name="矩形 1">
            <a:extLst>
              <a:ext uri="{FF2B5EF4-FFF2-40B4-BE49-F238E27FC236}">
                <a16:creationId xmlns:a16="http://schemas.microsoft.com/office/drawing/2014/main" id="{67927F45-1CA1-4F14-BB0C-2377B2D268FE}"/>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Instructors control content, evidence and learning analysis</a:t>
            </a:r>
          </a:p>
        </p:txBody>
      </p:sp>
      <p:sp>
        <p:nvSpPr>
          <p:cNvPr id="3" name="矩形 2">
            <a:extLst>
              <a:ext uri="{FF2B5EF4-FFF2-40B4-BE49-F238E27FC236}">
                <a16:creationId xmlns:a16="http://schemas.microsoft.com/office/drawing/2014/main" id="{615A13ED-175A-41D7-8FB7-886423A6D1C7}"/>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B83D7F8B-285D-4F88-94E6-76B9784B6B40}"/>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11</a:t>
            </a:r>
          </a:p>
        </p:txBody>
      </p:sp>
      <p:sp>
        <p:nvSpPr>
          <p:cNvPr id="5" name="矩形: 圆角 4">
            <a:extLst>
              <a:ext uri="{FF2B5EF4-FFF2-40B4-BE49-F238E27FC236}">
                <a16:creationId xmlns:a16="http://schemas.microsoft.com/office/drawing/2014/main" id="{CE949450-1E41-489F-A44A-1238F3B2727B}"/>
              </a:ext>
            </a:extLst>
          </p:cNvPr>
          <p:cNvSpPr>
            <a:spLocks noGrp="1"/>
          </p:cNvSpPr>
          <p:nvPr/>
        </p:nvSpPr>
        <p:spPr>
          <a:xfrm>
            <a:off x="495300" y="1657350"/>
            <a:ext cx="3333750" cy="2571750"/>
          </a:xfrm>
          <a:prstGeom prst="roundRect">
            <a:avLst>
              <a:gd name="adj" fmla="val 2797"/>
            </a:avLst>
          </a:prstGeom>
          <a:solidFill>
            <a:srgbClr val="FFFFFF"/>
          </a:solidFill>
          <a:ln w="9525">
            <a:solidFill>
              <a:srgbClr val="D6DEDB"/>
            </a:solidFill>
            <a:prstDash val="solid"/>
          </a:ln>
        </p:spPr>
        <p:style>
          <a:lnRef idx="0">
            <a:scrgbClr r="0" g="0" b="0"/>
          </a:lnRef>
          <a:fillRef idx="0">
            <a:scrgbClr r="0" g="0" b="0"/>
          </a:fillRef>
          <a:effectRef idx="4">
            <a:scrgbClr r="0" g="0" b="0"/>
          </a:effectRef>
          <a:fontRef idx="major"/>
        </p:style>
        <p:txBody>
          <a:bodyPr/>
          <a:lstStyle/>
          <a:p>
            <a:endParaRPr/>
          </a:p>
        </p:txBody>
      </p:sp>
      <p:pic>
        <p:nvPicPr>
          <p:cNvPr id="25" name="图片 24"/>
          <p:cNvPicPr>
            <a:picLocks noChangeAspect="1"/>
          </p:cNvPicPr>
          <p:nvPr/>
        </p:nvPicPr>
        <p:blipFill>
          <a:blip r:embed="rId3"/>
          <a:srcRect l="12617" r="12617"/>
          <a:stretch>
            <a:fillRect/>
          </a:stretch>
        </p:blipFill>
        <p:spPr>
          <a:xfrm>
            <a:off x="571500" y="1733550"/>
            <a:ext cx="3181350" cy="2419350"/>
          </a:xfrm>
          <a:prstGeom prst="roundRect">
            <a:avLst>
              <a:gd name="adj" fmla="val 4724"/>
            </a:avLst>
          </a:prstGeom>
        </p:spPr>
      </p:pic>
      <p:sp>
        <p:nvSpPr>
          <p:cNvPr id="7" name="INSTRUCTOR_UI_SLOT_2">
            <a:extLst>
              <a:ext uri="{FF2B5EF4-FFF2-40B4-BE49-F238E27FC236}">
                <a16:creationId xmlns:a16="http://schemas.microsoft.com/office/drawing/2014/main" id="{3E8AED5C-EE7E-4703-A961-D8FF1505E25E}"/>
              </a:ext>
            </a:extLst>
          </p:cNvPr>
          <p:cNvSpPr>
            <a:spLocks noGrp="1"/>
          </p:cNvSpPr>
          <p:nvPr/>
        </p:nvSpPr>
        <p:spPr>
          <a:xfrm>
            <a:off x="4286250" y="1657350"/>
            <a:ext cx="3333750" cy="2571750"/>
          </a:xfrm>
          <a:prstGeom prst="roundRect">
            <a:avLst>
              <a:gd name="adj" fmla="val 6316"/>
            </a:avLst>
          </a:prstGeom>
          <a:solidFill>
            <a:srgbClr val="F3F6F5"/>
          </a:solidFill>
          <a:ln w="14288">
            <a:solidFill>
              <a:srgbClr val="137F74"/>
            </a:solidFill>
            <a:prstDash val="solid"/>
          </a:ln>
        </p:spPr>
        <p:txBody>
          <a:bodyPr anchor="ctr">
            <a:normAutofit/>
          </a:bodyPr>
          <a:lstStyle/>
          <a:p>
            <a:pPr algn="ctr">
              <a:buNone/>
              <a:defRPr sz="1350" b="1">
                <a:solidFill>
                  <a:srgbClr val="65706D"/>
                </a:solidFill>
              </a:defRPr>
            </a:pPr>
            <a:endParaRPr/>
          </a:p>
        </p:txBody>
      </p:sp>
      <p:sp>
        <p:nvSpPr>
          <p:cNvPr id="9" name="INSTRUCTOR_UI_SLOT_3">
            <a:extLst>
              <a:ext uri="{FF2B5EF4-FFF2-40B4-BE49-F238E27FC236}">
                <a16:creationId xmlns:a16="http://schemas.microsoft.com/office/drawing/2014/main" id="{5F322D57-BB68-433D-8CE1-051DEFC5AFBD}"/>
              </a:ext>
            </a:extLst>
          </p:cNvPr>
          <p:cNvSpPr>
            <a:spLocks noGrp="1"/>
          </p:cNvSpPr>
          <p:nvPr/>
        </p:nvSpPr>
        <p:spPr>
          <a:xfrm>
            <a:off x="8077200" y="1657350"/>
            <a:ext cx="3333750" cy="2571750"/>
          </a:xfrm>
          <a:prstGeom prst="roundRect">
            <a:avLst>
              <a:gd name="adj" fmla="val 6316"/>
            </a:avLst>
          </a:prstGeom>
          <a:solidFill>
            <a:srgbClr val="F3F6F5"/>
          </a:solidFill>
          <a:ln w="14288">
            <a:solidFill>
              <a:srgbClr val="137F74"/>
            </a:solidFill>
            <a:prstDash val="solid"/>
          </a:ln>
        </p:spPr>
        <p:txBody>
          <a:bodyPr anchor="ctr">
            <a:normAutofit/>
          </a:bodyPr>
          <a:lstStyle/>
          <a:p>
            <a:pPr algn="ctr">
              <a:buNone/>
              <a:defRPr sz="1350" b="1">
                <a:solidFill>
                  <a:srgbClr val="65706D"/>
                </a:solidFill>
              </a:defRPr>
            </a:pPr>
            <a:endParaRPr/>
          </a:p>
        </p:txBody>
      </p:sp>
      <p:sp>
        <p:nvSpPr>
          <p:cNvPr id="11" name="矩形 10">
            <a:extLst>
              <a:ext uri="{FF2B5EF4-FFF2-40B4-BE49-F238E27FC236}">
                <a16:creationId xmlns:a16="http://schemas.microsoft.com/office/drawing/2014/main" id="{99005848-883C-44D7-ADBD-975125C35369}"/>
              </a:ext>
            </a:extLst>
          </p:cNvPr>
          <p:cNvSpPr>
            <a:spLocks noGrp="1"/>
          </p:cNvSpPr>
          <p:nvPr/>
        </p:nvSpPr>
        <p:spPr>
          <a:xfrm>
            <a:off x="495300" y="4400550"/>
            <a:ext cx="3333750" cy="476250"/>
          </a:xfrm>
          <a:prstGeom prst="rect">
            <a:avLst/>
          </a:prstGeom>
          <a:solidFill>
            <a:srgbClr val="FFF1CF"/>
          </a:solidFill>
          <a:ln w="11430">
            <a:solidFill>
              <a:srgbClr val="E8A11C"/>
            </a:solidFill>
          </a:ln>
        </p:spPr>
        <p:txBody>
          <a:bodyPr wrap="square" lIns="0" tIns="0" rIns="0" bIns="0" anchor="ctr">
            <a:normAutofit/>
          </a:bodyPr>
          <a:lstStyle/>
          <a:p>
            <a:pPr algn="ctr">
              <a:buNone/>
              <a:defRPr sz="1275" b="1">
                <a:solidFill>
                  <a:srgbClr val="9A6500"/>
                </a:solidFill>
                <a:latin typeface="Arial"/>
                <a:ea typeface="Arial"/>
                <a:cs typeface="Arial"/>
              </a:defRPr>
            </a:pPr>
            <a:r>
              <a:rPr sz="1275" b="1">
                <a:solidFill>
                  <a:srgbClr val="9A6500"/>
                </a:solidFill>
                <a:latin typeface="Arial"/>
                <a:ea typeface="Arial"/>
                <a:cs typeface="Arial"/>
              </a:rPr>
              <a:t>PROCESS · Select teaching class</a:t>
            </a:r>
          </a:p>
        </p:txBody>
      </p:sp>
      <p:sp>
        <p:nvSpPr>
          <p:cNvPr id="12" name="矩形 11">
            <a:extLst>
              <a:ext uri="{FF2B5EF4-FFF2-40B4-BE49-F238E27FC236}">
                <a16:creationId xmlns:a16="http://schemas.microsoft.com/office/drawing/2014/main" id="{B005F1A8-2BAC-435C-942A-A72B9620752A}"/>
              </a:ext>
            </a:extLst>
          </p:cNvPr>
          <p:cNvSpPr>
            <a:spLocks noGrp="1"/>
          </p:cNvSpPr>
          <p:nvPr/>
        </p:nvSpPr>
        <p:spPr>
          <a:xfrm>
            <a:off x="4286250" y="4400550"/>
            <a:ext cx="3333750" cy="476250"/>
          </a:xfrm>
          <a:prstGeom prst="rect">
            <a:avLst/>
          </a:prstGeom>
          <a:solidFill>
            <a:srgbClr val="FFF1CF"/>
          </a:solidFill>
          <a:ln w="11430">
            <a:solidFill>
              <a:srgbClr val="E8A11C"/>
            </a:solidFill>
          </a:ln>
        </p:spPr>
        <p:txBody>
          <a:bodyPr wrap="square" lIns="0" tIns="0" rIns="0" bIns="0" anchor="ctr">
            <a:normAutofit/>
          </a:bodyPr>
          <a:lstStyle/>
          <a:p>
            <a:pPr algn="ctr">
              <a:buNone/>
              <a:defRPr sz="1275" b="1">
                <a:solidFill>
                  <a:srgbClr val="9A6500"/>
                </a:solidFill>
                <a:latin typeface="Arial"/>
                <a:ea typeface="Arial"/>
                <a:cs typeface="Arial"/>
              </a:defRPr>
            </a:pPr>
            <a:r>
              <a:rPr sz="1275" b="1">
                <a:solidFill>
                  <a:srgbClr val="9A6500"/>
                </a:solidFill>
                <a:latin typeface="Arial"/>
                <a:ea typeface="Arial"/>
                <a:cs typeface="Arial"/>
              </a:rPr>
              <a:t>PROCESS · Prepare questions and tests</a:t>
            </a:r>
          </a:p>
        </p:txBody>
      </p:sp>
      <p:sp>
        <p:nvSpPr>
          <p:cNvPr id="13" name="矩形 12">
            <a:extLst>
              <a:ext uri="{FF2B5EF4-FFF2-40B4-BE49-F238E27FC236}">
                <a16:creationId xmlns:a16="http://schemas.microsoft.com/office/drawing/2014/main" id="{B9720115-B09E-48C7-89CB-11087AB3929A}"/>
              </a:ext>
            </a:extLst>
          </p:cNvPr>
          <p:cNvSpPr>
            <a:spLocks noGrp="1"/>
          </p:cNvSpPr>
          <p:nvPr/>
        </p:nvSpPr>
        <p:spPr>
          <a:xfrm>
            <a:off x="8077200" y="4400550"/>
            <a:ext cx="3333750" cy="476250"/>
          </a:xfrm>
          <a:prstGeom prst="rect">
            <a:avLst/>
          </a:prstGeom>
          <a:solidFill>
            <a:srgbClr val="E7F4F1"/>
          </a:solidFill>
          <a:ln w="11430">
            <a:solidFill>
              <a:srgbClr val="137F74"/>
            </a:solidFill>
          </a:ln>
        </p:spPr>
        <p:txBody>
          <a:bodyPr wrap="square" lIns="0" tIns="0" rIns="0" bIns="0" anchor="ctr">
            <a:normAutofit/>
          </a:bodyPr>
          <a:lstStyle/>
          <a:p>
            <a:pPr algn="ctr">
              <a:buNone/>
              <a:defRPr sz="1275" b="1">
                <a:solidFill>
                  <a:srgbClr val="0E625A"/>
                </a:solidFill>
                <a:latin typeface="Arial"/>
                <a:ea typeface="Arial"/>
                <a:cs typeface="Arial"/>
              </a:defRPr>
            </a:pPr>
            <a:r>
              <a:rPr sz="1275" b="1">
                <a:solidFill>
                  <a:srgbClr val="0E625A"/>
                </a:solidFill>
                <a:latin typeface="Arial"/>
                <a:ea typeface="Arial"/>
                <a:cs typeface="Arial"/>
              </a:rPr>
              <a:t>OUTPUT · Review evidence and analytics</a:t>
            </a:r>
          </a:p>
        </p:txBody>
      </p:sp>
      <p:sp>
        <p:nvSpPr>
          <p:cNvPr id="14" name="矩形 13">
            <a:extLst>
              <a:ext uri="{FF2B5EF4-FFF2-40B4-BE49-F238E27FC236}">
                <a16:creationId xmlns:a16="http://schemas.microsoft.com/office/drawing/2014/main" id="{5AC00BD3-A26C-42AF-AE8E-BAC52588C2D9}"/>
              </a:ext>
            </a:extLst>
          </p:cNvPr>
          <p:cNvSpPr>
            <a:spLocks noGrp="1"/>
          </p:cNvSpPr>
          <p:nvPr/>
        </p:nvSpPr>
        <p:spPr>
          <a:xfrm>
            <a:off x="4000500" y="5943600"/>
            <a:ext cx="1905000" cy="266700"/>
          </a:xfrm>
          <a:prstGeom prst="rect">
            <a:avLst/>
          </a:prstGeom>
          <a:solidFill>
            <a:srgbClr val="FFF1CF"/>
          </a:solidFill>
          <a:ln w="9525">
            <a:solidFill>
              <a:srgbClr val="E8A11C"/>
            </a:solidFill>
          </a:ln>
        </p:spPr>
        <p:txBody>
          <a:bodyPr wrap="square" lIns="0" tIns="0" rIns="0" bIns="0" anchor="ctr">
            <a:normAutofit/>
          </a:bodyPr>
          <a:lstStyle/>
          <a:p>
            <a:pPr algn="ctr">
              <a:buNone/>
              <a:defRPr sz="1050" b="1">
                <a:solidFill>
                  <a:srgbClr val="9A6500"/>
                </a:solidFill>
                <a:latin typeface="Arial"/>
                <a:ea typeface="Arial"/>
                <a:cs typeface="Arial"/>
              </a:defRPr>
            </a:pPr>
            <a:r>
              <a:rPr sz="1050" b="1">
                <a:solidFill>
                  <a:srgbClr val="9A6500"/>
                </a:solidFill>
                <a:latin typeface="Arial"/>
                <a:ea typeface="Arial"/>
                <a:cs typeface="Arial"/>
              </a:rPr>
              <a:t>YELLOW = PROCESS</a:t>
            </a:r>
          </a:p>
        </p:txBody>
      </p:sp>
      <p:sp>
        <p:nvSpPr>
          <p:cNvPr id="15" name="矩形 14">
            <a:extLst>
              <a:ext uri="{FF2B5EF4-FFF2-40B4-BE49-F238E27FC236}">
                <a16:creationId xmlns:a16="http://schemas.microsoft.com/office/drawing/2014/main" id="{E2E8B0D4-8E95-48DF-884C-78CA23157593}"/>
              </a:ext>
            </a:extLst>
          </p:cNvPr>
          <p:cNvSpPr>
            <a:spLocks noGrp="1"/>
          </p:cNvSpPr>
          <p:nvPr/>
        </p:nvSpPr>
        <p:spPr>
          <a:xfrm>
            <a:off x="6286500" y="5943600"/>
            <a:ext cx="1905000" cy="266700"/>
          </a:xfrm>
          <a:prstGeom prst="rect">
            <a:avLst/>
          </a:prstGeom>
          <a:solidFill>
            <a:srgbClr val="E7F4F1"/>
          </a:solidFill>
          <a:ln w="9525">
            <a:solidFill>
              <a:srgbClr val="137F74"/>
            </a:solidFill>
          </a:ln>
        </p:spPr>
        <p:txBody>
          <a:bodyPr wrap="square" lIns="0" tIns="0" rIns="0" bIns="0" anchor="ctr">
            <a:normAutofit/>
          </a:bodyPr>
          <a:lstStyle/>
          <a:p>
            <a:pPr algn="ctr">
              <a:buNone/>
              <a:defRPr sz="1050" b="1">
                <a:solidFill>
                  <a:srgbClr val="0E625A"/>
                </a:solidFill>
                <a:latin typeface="Arial"/>
                <a:ea typeface="Arial"/>
                <a:cs typeface="Arial"/>
              </a:defRPr>
            </a:pPr>
            <a:r>
              <a:rPr sz="1050" b="1">
                <a:solidFill>
                  <a:srgbClr val="0E625A"/>
                </a:solidFill>
                <a:latin typeface="Arial"/>
                <a:ea typeface="Arial"/>
                <a:cs typeface="Arial"/>
              </a:rPr>
              <a:t>GREEN = OUTPUT</a:t>
            </a:r>
          </a:p>
        </p:txBody>
      </p:sp>
      <p:pic>
        <p:nvPicPr>
          <p:cNvPr id="33" name="图片 32"/>
          <p:cNvPicPr>
            <a:picLocks noChangeAspect="1"/>
          </p:cNvPicPr>
          <p:nvPr/>
        </p:nvPicPr>
        <p:blipFill>
          <a:blip r:embed="rId4"/>
          <a:srcRect l="12617" r="12617"/>
          <a:stretch>
            <a:fillRect/>
          </a:stretch>
        </p:blipFill>
        <p:spPr>
          <a:xfrm>
            <a:off x="4362450" y="1733550"/>
            <a:ext cx="3181350" cy="2419350"/>
          </a:xfrm>
          <a:prstGeom prst="roundRect">
            <a:avLst>
              <a:gd name="adj" fmla="val 4724"/>
            </a:avLst>
          </a:prstGeom>
        </p:spPr>
      </p:pic>
      <p:pic>
        <p:nvPicPr>
          <p:cNvPr id="34" name="图片 33"/>
          <p:cNvPicPr>
            <a:picLocks noChangeAspect="1"/>
          </p:cNvPicPr>
          <p:nvPr/>
        </p:nvPicPr>
        <p:blipFill>
          <a:blip r:embed="rId5"/>
          <a:srcRect l="12617" r="12617"/>
          <a:stretch>
            <a:fillRect/>
          </a:stretch>
        </p:blipFill>
        <p:spPr>
          <a:xfrm>
            <a:off x="8153400" y="1733550"/>
            <a:ext cx="3181350" cy="2419350"/>
          </a:xfrm>
          <a:prstGeom prst="roundRect">
            <a:avLst>
              <a:gd name="adj" fmla="val 4724"/>
            </a:avLst>
          </a:prstGeom>
        </p:spPr>
      </p:pic>
    </p:spTree>
    <p:extLst>
      <p:ext uri="{BB962C8B-B14F-4D97-AF65-F5344CB8AC3E}">
        <p14:creationId xmlns:p14="http://schemas.microsoft.com/office/powerpoint/2010/main" val="1046514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C58B759C-BAE2-4224-BABA-55B0E9360C81}"/>
              </a:ext>
            </a:extLst>
          </p:cNvPr>
          <p:cNvSpPr>
            <a:spLocks noGrp="1"/>
          </p:cNvSpPr>
          <p:nvPr/>
        </p:nvSpPr>
        <p:spPr>
          <a:xfrm>
            <a:off x="495300" y="285750"/>
            <a:ext cx="2381250" cy="209550"/>
          </a:xfrm>
          <a:prstGeom prst="rect">
            <a:avLst/>
          </a:prstGeom>
        </p:spPr>
        <p:txBody>
          <a:bodyPr wrap="square" lIns="0" tIns="0" rIns="0" bIns="0" anchor="ctr">
            <a:normAutofit/>
          </a:bodyPr>
          <a:lstStyle/>
          <a:p>
            <a:pPr algn="l">
              <a:buNone/>
              <a:defRPr sz="975" b="1">
                <a:solidFill>
                  <a:srgbClr val="137F74"/>
                </a:solidFill>
                <a:latin typeface="Arial"/>
                <a:ea typeface="Arial"/>
                <a:cs typeface="Arial"/>
              </a:defRPr>
            </a:pPr>
            <a:r>
              <a:rPr sz="975" b="1">
                <a:solidFill>
                  <a:srgbClr val="137F74"/>
                </a:solidFill>
                <a:latin typeface="Arial"/>
                <a:ea typeface="Arial"/>
                <a:cs typeface="Arial"/>
              </a:rPr>
              <a:t>SYSTEM TESTING EVIDENCE</a:t>
            </a:r>
          </a:p>
        </p:txBody>
      </p:sp>
      <p:sp>
        <p:nvSpPr>
          <p:cNvPr id="2" name="矩形 1">
            <a:extLst>
              <a:ext uri="{FF2B5EF4-FFF2-40B4-BE49-F238E27FC236}">
                <a16:creationId xmlns:a16="http://schemas.microsoft.com/office/drawing/2014/main" id="{E78A759F-0BDB-4C90-B16C-1AAECC37B4AA}"/>
              </a:ext>
            </a:extLst>
          </p:cNvPr>
          <p:cNvSpPr>
            <a:spLocks noGrp="1"/>
          </p:cNvSpPr>
          <p:nvPr/>
        </p:nvSpPr>
        <p:spPr>
          <a:xfrm>
            <a:off x="495300" y="523875"/>
            <a:ext cx="10668000" cy="590550"/>
          </a:xfrm>
          <a:prstGeom prst="rect">
            <a:avLst/>
          </a:prstGeom>
        </p:spPr>
        <p:txBody>
          <a:bodyPr wrap="square" lIns="0" tIns="0" rIns="0" bIns="0" anchor="ctr">
            <a:normAutofit/>
          </a:bodyPr>
          <a:lstStyle/>
          <a:p>
            <a:pPr algn="l">
              <a:buNone/>
              <a:defRPr sz="2550" b="1">
                <a:solidFill>
                  <a:srgbClr val="17201E"/>
                </a:solidFill>
                <a:latin typeface="Arial"/>
                <a:ea typeface="Arial"/>
                <a:cs typeface="Arial"/>
              </a:defRPr>
            </a:pPr>
            <a:r>
              <a:rPr sz="2550" b="1">
                <a:solidFill>
                  <a:srgbClr val="17201E"/>
                </a:solidFill>
                <a:latin typeface="Arial"/>
                <a:ea typeface="Arial"/>
                <a:cs typeface="Arial"/>
              </a:rPr>
              <a:t>Four test layers validated the system before UAT</a:t>
            </a:r>
          </a:p>
        </p:txBody>
      </p:sp>
      <p:sp>
        <p:nvSpPr>
          <p:cNvPr id="3" name="矩形 2">
            <a:extLst>
              <a:ext uri="{FF2B5EF4-FFF2-40B4-BE49-F238E27FC236}">
                <a16:creationId xmlns:a16="http://schemas.microsoft.com/office/drawing/2014/main" id="{128D08F9-1DC4-4372-9FBD-869D1F03C737}"/>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94056A6F-88DC-43D7-8C9E-C9B3E3F97B5C}"/>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12</a:t>
            </a:r>
          </a:p>
        </p:txBody>
      </p:sp>
      <p:graphicFrame>
        <p:nvGraphicFramePr>
          <p:cNvPr id="23" name="Chart"/>
          <p:cNvGraphicFramePr/>
          <p:nvPr/>
        </p:nvGraphicFramePr>
        <p:xfrm>
          <a:off x="438150" y="1504950"/>
          <a:ext cx="6810375" cy="4476750"/>
        </p:xfrm>
        <a:graphic>
          <a:graphicData uri="http://schemas.openxmlformats.org/drawingml/2006/chart">
            <c:chart xmlns:c="http://schemas.openxmlformats.org/drawingml/2006/chart" xmlns:r="http://schemas.openxmlformats.org/officeDocument/2006/relationships" r:id="rId3"/>
          </a:graphicData>
        </a:graphic>
      </p:graphicFrame>
      <p:sp>
        <p:nvSpPr>
          <p:cNvPr id="6" name="矩形 5">
            <a:extLst>
              <a:ext uri="{FF2B5EF4-FFF2-40B4-BE49-F238E27FC236}">
                <a16:creationId xmlns:a16="http://schemas.microsoft.com/office/drawing/2014/main" id="{08CE3549-A0B5-4CC9-B72C-B930575A21F9}"/>
              </a:ext>
            </a:extLst>
          </p:cNvPr>
          <p:cNvSpPr>
            <a:spLocks noGrp="1"/>
          </p:cNvSpPr>
          <p:nvPr/>
        </p:nvSpPr>
        <p:spPr>
          <a:xfrm>
            <a:off x="485775" y="1295400"/>
            <a:ext cx="2095500" cy="190500"/>
          </a:xfrm>
          <a:prstGeom prst="rect">
            <a:avLst/>
          </a:prstGeom>
        </p:spPr>
        <p:txBody>
          <a:bodyPr wrap="square" lIns="0" tIns="0" rIns="0" bIns="0" anchor="ctr">
            <a:normAutofit fontScale="96282"/>
          </a:bodyPr>
          <a:lstStyle/>
          <a:p>
            <a:pPr algn="l">
              <a:buNone/>
              <a:defRPr sz="1050" b="1">
                <a:solidFill>
                  <a:srgbClr val="65706D"/>
                </a:solidFill>
                <a:latin typeface="Arial"/>
                <a:ea typeface="Arial"/>
                <a:cs typeface="Arial"/>
              </a:defRPr>
            </a:pPr>
            <a:r>
              <a:rPr sz="1050" b="1">
                <a:solidFill>
                  <a:srgbClr val="65706D"/>
                </a:solidFill>
                <a:latin typeface="Arial"/>
                <a:ea typeface="Arial"/>
                <a:cs typeface="Arial"/>
              </a:rPr>
              <a:t>Functional checks · 10 / 10 passed</a:t>
            </a:r>
          </a:p>
        </p:txBody>
      </p:sp>
      <p:sp>
        <p:nvSpPr>
          <p:cNvPr id="7" name="矩形: 圆角 6">
            <a:extLst>
              <a:ext uri="{FF2B5EF4-FFF2-40B4-BE49-F238E27FC236}">
                <a16:creationId xmlns:a16="http://schemas.microsoft.com/office/drawing/2014/main" id="{926ED86B-CD4A-4882-B352-6A669A1F49A2}"/>
              </a:ext>
            </a:extLst>
          </p:cNvPr>
          <p:cNvSpPr>
            <a:spLocks noGrp="1"/>
          </p:cNvSpPr>
          <p:nvPr/>
        </p:nvSpPr>
        <p:spPr>
          <a:xfrm>
            <a:off x="7715250" y="1600200"/>
            <a:ext cx="3524250" cy="1143000"/>
          </a:xfrm>
          <a:prstGeom prst="roundRect">
            <a:avLst>
              <a:gd name="adj" fmla="val 10000"/>
            </a:avLst>
          </a:prstGeom>
          <a:solidFill>
            <a:srgbClr val="F4F6F5"/>
          </a:solidFill>
          <a:ln w="9525">
            <a:solidFill>
              <a:srgbClr val="D6DEDB"/>
            </a:solidFill>
            <a:prstDash val="solid"/>
          </a:ln>
        </p:spPr>
        <p:txBody>
          <a:bodyPr/>
          <a:lstStyle/>
          <a:p>
            <a:endParaRPr/>
          </a:p>
        </p:txBody>
      </p:sp>
      <p:sp>
        <p:nvSpPr>
          <p:cNvPr id="8" name="矩形 7">
            <a:extLst>
              <a:ext uri="{FF2B5EF4-FFF2-40B4-BE49-F238E27FC236}">
                <a16:creationId xmlns:a16="http://schemas.microsoft.com/office/drawing/2014/main" id="{3DDEEB26-B77D-47D9-A3E4-1DC74E99DB21}"/>
              </a:ext>
            </a:extLst>
          </p:cNvPr>
          <p:cNvSpPr>
            <a:spLocks noGrp="1"/>
          </p:cNvSpPr>
          <p:nvPr/>
        </p:nvSpPr>
        <p:spPr>
          <a:xfrm>
            <a:off x="7962900" y="1752600"/>
            <a:ext cx="876300" cy="552450"/>
          </a:xfrm>
          <a:prstGeom prst="rect">
            <a:avLst/>
          </a:prstGeom>
        </p:spPr>
        <p:txBody>
          <a:bodyPr wrap="square" lIns="0" tIns="0" rIns="0" bIns="0" anchor="ctr">
            <a:normAutofit/>
          </a:bodyPr>
          <a:lstStyle/>
          <a:p>
            <a:pPr algn="ctr">
              <a:buNone/>
              <a:defRPr sz="3150" b="1">
                <a:solidFill>
                  <a:srgbClr val="137F74"/>
                </a:solidFill>
                <a:latin typeface="Arial"/>
                <a:ea typeface="Arial"/>
                <a:cs typeface="Arial"/>
              </a:defRPr>
            </a:pPr>
            <a:r>
              <a:rPr sz="3150" b="1">
                <a:solidFill>
                  <a:srgbClr val="137F74"/>
                </a:solidFill>
                <a:latin typeface="Arial"/>
                <a:ea typeface="Arial"/>
                <a:cs typeface="Arial"/>
              </a:rPr>
              <a:t>2</a:t>
            </a:r>
          </a:p>
        </p:txBody>
      </p:sp>
      <p:sp>
        <p:nvSpPr>
          <p:cNvPr id="9" name="矩形 8">
            <a:extLst>
              <a:ext uri="{FF2B5EF4-FFF2-40B4-BE49-F238E27FC236}">
                <a16:creationId xmlns:a16="http://schemas.microsoft.com/office/drawing/2014/main" id="{5E5626EB-EB9C-4A8F-A667-809419298E6D}"/>
              </a:ext>
            </a:extLst>
          </p:cNvPr>
          <p:cNvSpPr>
            <a:spLocks noGrp="1"/>
          </p:cNvSpPr>
          <p:nvPr/>
        </p:nvSpPr>
        <p:spPr>
          <a:xfrm>
            <a:off x="8915400" y="1847850"/>
            <a:ext cx="2095500" cy="590550"/>
          </a:xfrm>
          <a:prstGeom prst="rect">
            <a:avLst/>
          </a:prstGeom>
        </p:spPr>
        <p:txBody>
          <a:bodyPr wrap="square" lIns="0" tIns="0" rIns="0" bIns="0" anchor="ctr">
            <a:normAutofit/>
          </a:bodyPr>
          <a:lstStyle/>
          <a:p>
            <a:pPr algn="l">
              <a:buNone/>
              <a:defRPr sz="1350" b="1">
                <a:solidFill>
                  <a:srgbClr val="17201E"/>
                </a:solidFill>
                <a:latin typeface="Arial"/>
                <a:ea typeface="Arial"/>
                <a:cs typeface="Arial"/>
              </a:defRPr>
            </a:pPr>
            <a:r>
              <a:rPr sz="1350" b="1">
                <a:solidFill>
                  <a:srgbClr val="17201E"/>
                </a:solidFill>
                <a:latin typeface="Arial"/>
                <a:ea typeface="Arial"/>
                <a:cs typeface="Arial"/>
              </a:rPr>
              <a:t>workflow paths</a:t>
            </a:r>
          </a:p>
          <a:p>
            <a:pPr algn="l">
              <a:buNone/>
              <a:defRPr sz="1350" b="1">
                <a:solidFill>
                  <a:srgbClr val="17201E"/>
                </a:solidFill>
                <a:latin typeface="Arial"/>
                <a:ea typeface="Arial"/>
                <a:cs typeface="Arial"/>
              </a:defRPr>
            </a:pPr>
            <a:r>
              <a:rPr sz="1350" b="1">
                <a:solidFill>
                  <a:srgbClr val="17201E"/>
                </a:solidFill>
                <a:latin typeface="Arial"/>
                <a:ea typeface="Arial"/>
                <a:cs typeface="Arial"/>
              </a:rPr>
              <a:t>student + instructor</a:t>
            </a:r>
          </a:p>
        </p:txBody>
      </p:sp>
      <p:sp>
        <p:nvSpPr>
          <p:cNvPr id="10" name="矩形: 圆角 9">
            <a:extLst>
              <a:ext uri="{FF2B5EF4-FFF2-40B4-BE49-F238E27FC236}">
                <a16:creationId xmlns:a16="http://schemas.microsoft.com/office/drawing/2014/main" id="{412EE0F7-133D-4357-97BA-E3C01D960DA3}"/>
              </a:ext>
            </a:extLst>
          </p:cNvPr>
          <p:cNvSpPr>
            <a:spLocks noGrp="1"/>
          </p:cNvSpPr>
          <p:nvPr/>
        </p:nvSpPr>
        <p:spPr>
          <a:xfrm>
            <a:off x="7715250" y="2981325"/>
            <a:ext cx="3524250" cy="1143000"/>
          </a:xfrm>
          <a:prstGeom prst="roundRect">
            <a:avLst>
              <a:gd name="adj" fmla="val 10000"/>
            </a:avLst>
          </a:prstGeom>
          <a:solidFill>
            <a:srgbClr val="E7F4F1"/>
          </a:solidFill>
          <a:ln w="0">
            <a:solidFill>
              <a:srgbClr val="E7F4F1"/>
            </a:solidFill>
            <a:prstDash val="solid"/>
          </a:ln>
        </p:spPr>
        <p:txBody>
          <a:bodyPr/>
          <a:lstStyle/>
          <a:p>
            <a:endParaRPr/>
          </a:p>
        </p:txBody>
      </p:sp>
      <p:sp>
        <p:nvSpPr>
          <p:cNvPr id="11" name="矩形 10">
            <a:extLst>
              <a:ext uri="{FF2B5EF4-FFF2-40B4-BE49-F238E27FC236}">
                <a16:creationId xmlns:a16="http://schemas.microsoft.com/office/drawing/2014/main" id="{12C726F7-0160-4442-B402-0E455F2F79C3}"/>
              </a:ext>
            </a:extLst>
          </p:cNvPr>
          <p:cNvSpPr>
            <a:spLocks noGrp="1"/>
          </p:cNvSpPr>
          <p:nvPr/>
        </p:nvSpPr>
        <p:spPr>
          <a:xfrm>
            <a:off x="7962900" y="3133725"/>
            <a:ext cx="876300" cy="552450"/>
          </a:xfrm>
          <a:prstGeom prst="rect">
            <a:avLst/>
          </a:prstGeom>
        </p:spPr>
        <p:txBody>
          <a:bodyPr wrap="square" lIns="0" tIns="0" rIns="0" bIns="0" anchor="ctr">
            <a:normAutofit/>
          </a:bodyPr>
          <a:lstStyle/>
          <a:p>
            <a:pPr algn="ctr">
              <a:buNone/>
              <a:defRPr sz="3150" b="1">
                <a:solidFill>
                  <a:srgbClr val="137F74"/>
                </a:solidFill>
                <a:latin typeface="Arial"/>
                <a:ea typeface="Arial"/>
                <a:cs typeface="Arial"/>
              </a:defRPr>
            </a:pPr>
            <a:r>
              <a:rPr sz="3150" b="1">
                <a:solidFill>
                  <a:srgbClr val="137F74"/>
                </a:solidFill>
                <a:latin typeface="Arial"/>
                <a:ea typeface="Arial"/>
                <a:cs typeface="Arial"/>
              </a:rPr>
              <a:t>2</a:t>
            </a:r>
          </a:p>
        </p:txBody>
      </p:sp>
      <p:sp>
        <p:nvSpPr>
          <p:cNvPr id="12" name="矩形 11">
            <a:extLst>
              <a:ext uri="{FF2B5EF4-FFF2-40B4-BE49-F238E27FC236}">
                <a16:creationId xmlns:a16="http://schemas.microsoft.com/office/drawing/2014/main" id="{F13D705F-2432-4FFE-B490-1C164EA7B89E}"/>
              </a:ext>
            </a:extLst>
          </p:cNvPr>
          <p:cNvSpPr>
            <a:spLocks noGrp="1"/>
          </p:cNvSpPr>
          <p:nvPr/>
        </p:nvSpPr>
        <p:spPr>
          <a:xfrm>
            <a:off x="8915400" y="3228975"/>
            <a:ext cx="2095500" cy="552450"/>
          </a:xfrm>
          <a:prstGeom prst="rect">
            <a:avLst/>
          </a:prstGeom>
        </p:spPr>
        <p:txBody>
          <a:bodyPr wrap="square" lIns="0" tIns="0" rIns="0" bIns="0" anchor="ctr">
            <a:normAutofit/>
          </a:bodyPr>
          <a:lstStyle/>
          <a:p>
            <a:pPr algn="l">
              <a:buNone/>
              <a:defRPr sz="1200" b="1">
                <a:solidFill>
                  <a:srgbClr val="17201E"/>
                </a:solidFill>
                <a:latin typeface="Arial"/>
                <a:ea typeface="Arial"/>
                <a:cs typeface="Arial"/>
              </a:defRPr>
            </a:pPr>
            <a:r>
              <a:rPr sz="1200" b="1">
                <a:solidFill>
                  <a:srgbClr val="17201E"/>
                </a:solidFill>
                <a:latin typeface="Arial"/>
                <a:ea typeface="Arial"/>
                <a:cs typeface="Arial"/>
              </a:rPr>
              <a:t>regression boundaries</a:t>
            </a:r>
          </a:p>
          <a:p>
            <a:pPr algn="l">
              <a:buNone/>
              <a:defRPr sz="1200" b="1">
                <a:solidFill>
                  <a:srgbClr val="17201E"/>
                </a:solidFill>
                <a:latin typeface="Arial"/>
                <a:ea typeface="Arial"/>
                <a:cs typeface="Arial"/>
              </a:defRPr>
            </a:pPr>
            <a:r>
              <a:rPr sz="1200" b="1">
                <a:solidFill>
                  <a:srgbClr val="17201E"/>
                </a:solidFill>
                <a:latin typeface="Arial"/>
                <a:ea typeface="Arial"/>
                <a:cs typeface="Arial"/>
              </a:rPr>
              <a:t>private questions + assignment-only</a:t>
            </a:r>
          </a:p>
        </p:txBody>
      </p:sp>
      <p:sp>
        <p:nvSpPr>
          <p:cNvPr id="13" name="矩形: 圆角 12">
            <a:extLst>
              <a:ext uri="{FF2B5EF4-FFF2-40B4-BE49-F238E27FC236}">
                <a16:creationId xmlns:a16="http://schemas.microsoft.com/office/drawing/2014/main" id="{077DD663-EDE6-4166-B14E-D3E6F035339D}"/>
              </a:ext>
            </a:extLst>
          </p:cNvPr>
          <p:cNvSpPr>
            <a:spLocks noGrp="1"/>
          </p:cNvSpPr>
          <p:nvPr/>
        </p:nvSpPr>
        <p:spPr>
          <a:xfrm>
            <a:off x="7715250" y="4362450"/>
            <a:ext cx="3524250" cy="1143000"/>
          </a:xfrm>
          <a:prstGeom prst="roundRect">
            <a:avLst>
              <a:gd name="adj" fmla="val 10000"/>
            </a:avLst>
          </a:prstGeom>
          <a:solidFill>
            <a:srgbClr val="FFF3D9"/>
          </a:solidFill>
          <a:ln w="9525">
            <a:solidFill>
              <a:srgbClr val="E8A11C"/>
            </a:solidFill>
            <a:prstDash val="solid"/>
          </a:ln>
        </p:spPr>
        <p:txBody>
          <a:bodyPr/>
          <a:lstStyle/>
          <a:p>
            <a:endParaRPr/>
          </a:p>
        </p:txBody>
      </p:sp>
      <p:sp>
        <p:nvSpPr>
          <p:cNvPr id="14" name="矩形 13">
            <a:extLst>
              <a:ext uri="{FF2B5EF4-FFF2-40B4-BE49-F238E27FC236}">
                <a16:creationId xmlns:a16="http://schemas.microsoft.com/office/drawing/2014/main" id="{894F30D1-6C46-4A70-8B90-B6BC298DE346}"/>
              </a:ext>
            </a:extLst>
          </p:cNvPr>
          <p:cNvSpPr>
            <a:spLocks noGrp="1"/>
          </p:cNvSpPr>
          <p:nvPr/>
        </p:nvSpPr>
        <p:spPr>
          <a:xfrm>
            <a:off x="7962900" y="4514850"/>
            <a:ext cx="876300" cy="552450"/>
          </a:xfrm>
          <a:prstGeom prst="rect">
            <a:avLst/>
          </a:prstGeom>
        </p:spPr>
        <p:txBody>
          <a:bodyPr wrap="square" lIns="0" tIns="0" rIns="0" bIns="0" anchor="ctr">
            <a:normAutofit/>
          </a:bodyPr>
          <a:lstStyle/>
          <a:p>
            <a:pPr algn="ctr">
              <a:buNone/>
              <a:defRPr sz="3150" b="1">
                <a:solidFill>
                  <a:srgbClr val="8A5900"/>
                </a:solidFill>
                <a:latin typeface="Arial"/>
                <a:ea typeface="Arial"/>
                <a:cs typeface="Arial"/>
              </a:defRPr>
            </a:pPr>
            <a:r>
              <a:rPr sz="3150" b="1">
                <a:solidFill>
                  <a:srgbClr val="8A5900"/>
                </a:solidFill>
                <a:latin typeface="Arial"/>
                <a:ea typeface="Arial"/>
                <a:cs typeface="Arial"/>
              </a:rPr>
              <a:t>10</a:t>
            </a:r>
          </a:p>
        </p:txBody>
      </p:sp>
      <p:sp>
        <p:nvSpPr>
          <p:cNvPr id="15" name="矩形 14">
            <a:extLst>
              <a:ext uri="{FF2B5EF4-FFF2-40B4-BE49-F238E27FC236}">
                <a16:creationId xmlns:a16="http://schemas.microsoft.com/office/drawing/2014/main" id="{8EDD62F7-596B-4F99-AF36-B0B21F453BE5}"/>
              </a:ext>
            </a:extLst>
          </p:cNvPr>
          <p:cNvSpPr>
            <a:spLocks noGrp="1"/>
          </p:cNvSpPr>
          <p:nvPr/>
        </p:nvSpPr>
        <p:spPr>
          <a:xfrm>
            <a:off x="8915400" y="4610100"/>
            <a:ext cx="2095500" cy="552450"/>
          </a:xfrm>
          <a:prstGeom prst="rect">
            <a:avLst/>
          </a:prstGeom>
        </p:spPr>
        <p:txBody>
          <a:bodyPr wrap="square" lIns="0" tIns="0" rIns="0" bIns="0" anchor="ctr">
            <a:normAutofit/>
          </a:bodyPr>
          <a:lstStyle/>
          <a:p>
            <a:pPr algn="l">
              <a:buNone/>
              <a:defRPr sz="1125" b="1">
                <a:solidFill>
                  <a:srgbClr val="17201E"/>
                </a:solidFill>
                <a:latin typeface="Arial"/>
                <a:ea typeface="Arial"/>
                <a:cs typeface="Arial"/>
              </a:defRPr>
            </a:pPr>
            <a:r>
              <a:rPr sz="1125" b="1">
                <a:solidFill>
                  <a:srgbClr val="17201E"/>
                </a:solidFill>
                <a:latin typeface="Arial"/>
                <a:ea typeface="Arial"/>
                <a:cs typeface="Arial"/>
              </a:rPr>
              <a:t>Evaluate / AI scenarios</a:t>
            </a:r>
          </a:p>
          <a:p>
            <a:pPr algn="l">
              <a:buNone/>
              <a:defRPr sz="1125" b="1">
                <a:solidFill>
                  <a:srgbClr val="17201E"/>
                </a:solidFill>
                <a:latin typeface="Arial"/>
                <a:ea typeface="Arial"/>
                <a:cs typeface="Arial"/>
              </a:defRPr>
            </a:pPr>
            <a:r>
              <a:rPr sz="1125" b="1">
                <a:solidFill>
                  <a:srgbClr val="17201E"/>
                </a:solidFill>
                <a:latin typeface="Arial"/>
                <a:ea typeface="Arial"/>
                <a:cs typeface="Arial"/>
              </a:rPr>
              <a:t>accepted, errors, timeout + hidden failure</a:t>
            </a:r>
          </a:p>
        </p:txBody>
      </p:sp>
      <p:sp>
        <p:nvSpPr>
          <p:cNvPr id="16" name="矩形 15">
            <a:extLst>
              <a:ext uri="{FF2B5EF4-FFF2-40B4-BE49-F238E27FC236}">
                <a16:creationId xmlns:a16="http://schemas.microsoft.com/office/drawing/2014/main" id="{792D63A3-88C7-4319-9DC7-382FC2977AD9}"/>
              </a:ext>
            </a:extLst>
          </p:cNvPr>
          <p:cNvSpPr>
            <a:spLocks noGrp="1"/>
          </p:cNvSpPr>
          <p:nvPr/>
        </p:nvSpPr>
        <p:spPr>
          <a:xfrm>
            <a:off x="7715250" y="5695950"/>
            <a:ext cx="3524250" cy="514350"/>
          </a:xfrm>
          <a:prstGeom prst="rect">
            <a:avLst/>
          </a:prstGeom>
          <a:solidFill>
            <a:srgbClr val="E7F4F1"/>
          </a:solidFill>
          <a:ln w="9525">
            <a:solidFill>
              <a:srgbClr val="137F74"/>
            </a:solidFill>
          </a:ln>
        </p:spPr>
        <p:txBody>
          <a:bodyPr wrap="square" lIns="0" tIns="0" rIns="0" bIns="0" anchor="ctr">
            <a:normAutofit/>
          </a:bodyPr>
          <a:lstStyle/>
          <a:p>
            <a:pPr algn="ctr">
              <a:buNone/>
              <a:defRPr sz="975" b="1">
                <a:solidFill>
                  <a:srgbClr val="0E625A"/>
                </a:solidFill>
                <a:latin typeface="Arial"/>
                <a:ea typeface="Arial"/>
                <a:cs typeface="Arial"/>
              </a:defRPr>
            </a:pPr>
            <a:r>
              <a:rPr sz="975" b="1">
                <a:solidFill>
                  <a:srgbClr val="0E625A"/>
                </a:solidFill>
                <a:latin typeface="Arial"/>
                <a:ea typeface="Arial"/>
                <a:cs typeface="Arial"/>
              </a:rPr>
              <a:t>D8 Chapter 4: functional, workflow, regression and AI feedback testing.</a:t>
            </a:r>
          </a:p>
        </p:txBody>
      </p:sp>
    </p:spTree>
    <p:extLst>
      <p:ext uri="{BB962C8B-B14F-4D97-AF65-F5344CB8AC3E}">
        <p14:creationId xmlns:p14="http://schemas.microsoft.com/office/powerpoint/2010/main" val="610615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C58B759C-BAE2-4224-BABA-55B0E9360C81}"/>
              </a:ext>
            </a:extLst>
          </p:cNvPr>
          <p:cNvSpPr>
            <a:spLocks noGrp="1"/>
          </p:cNvSpPr>
          <p:nvPr/>
        </p:nvSpPr>
        <p:spPr>
          <a:xfrm>
            <a:off x="495300" y="285750"/>
            <a:ext cx="2381250" cy="209550"/>
          </a:xfrm>
          <a:prstGeom prst="rect">
            <a:avLst/>
          </a:prstGeom>
        </p:spPr>
        <p:txBody>
          <a:bodyPr wrap="square" lIns="0" tIns="0" rIns="0" bIns="0" anchor="ctr">
            <a:normAutofit/>
          </a:bodyPr>
          <a:lstStyle/>
          <a:p>
            <a:pPr algn="l">
              <a:buNone/>
              <a:defRPr sz="975" b="1">
                <a:solidFill>
                  <a:srgbClr val="137F74"/>
                </a:solidFill>
                <a:latin typeface="Arial"/>
                <a:ea typeface="Arial"/>
                <a:cs typeface="Arial"/>
              </a:defRPr>
            </a:pPr>
            <a:r>
              <a:rPr sz="975" b="1">
                <a:solidFill>
                  <a:srgbClr val="137F74"/>
                </a:solidFill>
                <a:latin typeface="Arial"/>
                <a:ea typeface="Arial"/>
                <a:cs typeface="Arial"/>
              </a:rPr>
              <a:t>USER ACCEPTANCE TESTING</a:t>
            </a:r>
          </a:p>
        </p:txBody>
      </p:sp>
      <p:sp>
        <p:nvSpPr>
          <p:cNvPr id="2" name="矩形 1">
            <a:extLst>
              <a:ext uri="{FF2B5EF4-FFF2-40B4-BE49-F238E27FC236}">
                <a16:creationId xmlns:a16="http://schemas.microsoft.com/office/drawing/2014/main" id="{E78A759F-0BDB-4C90-B16C-1AAECC37B4AA}"/>
              </a:ext>
            </a:extLst>
          </p:cNvPr>
          <p:cNvSpPr>
            <a:spLocks noGrp="1"/>
          </p:cNvSpPr>
          <p:nvPr/>
        </p:nvSpPr>
        <p:spPr>
          <a:xfrm>
            <a:off x="495300" y="523875"/>
            <a:ext cx="10668000" cy="590550"/>
          </a:xfrm>
          <a:prstGeom prst="rect">
            <a:avLst/>
          </a:prstGeom>
        </p:spPr>
        <p:txBody>
          <a:bodyPr wrap="square" lIns="0" tIns="0" rIns="0" bIns="0" anchor="ctr">
            <a:normAutofit/>
          </a:bodyPr>
          <a:lstStyle/>
          <a:p>
            <a:pPr algn="l">
              <a:buNone/>
              <a:defRPr sz="2550" b="1">
                <a:solidFill>
                  <a:srgbClr val="17201E"/>
                </a:solidFill>
                <a:latin typeface="Arial"/>
                <a:ea typeface="Arial"/>
                <a:cs typeface="Arial"/>
              </a:defRPr>
            </a:pPr>
            <a:r>
              <a:rPr sz="2550" b="1">
                <a:solidFill>
                  <a:srgbClr val="17201E"/>
                </a:solidFill>
                <a:latin typeface="Arial"/>
                <a:ea typeface="Arial"/>
                <a:cs typeface="Arial"/>
              </a:rPr>
              <a:t>Nine users validated the core learning workflow</a:t>
            </a:r>
          </a:p>
        </p:txBody>
      </p:sp>
      <p:sp>
        <p:nvSpPr>
          <p:cNvPr id="3" name="矩形 2">
            <a:extLst>
              <a:ext uri="{FF2B5EF4-FFF2-40B4-BE49-F238E27FC236}">
                <a16:creationId xmlns:a16="http://schemas.microsoft.com/office/drawing/2014/main" id="{128D08F9-1DC4-4372-9FBD-869D1F03C737}"/>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94056A6F-88DC-43D7-8C9E-C9B3E3F97B5C}"/>
              </a:ext>
            </a:extLst>
          </p:cNvPr>
          <p:cNvSpPr>
            <a:spLocks noGrp="1"/>
          </p:cNvSpPr>
          <p:nvPr/>
        </p:nvSpPr>
        <p:spPr>
          <a:xfrm>
            <a:off x="11296650" y="6381750"/>
            <a:ext cx="400050" cy="209550"/>
          </a:xfrm>
          <a:prstGeom prst="rect">
            <a:avLst/>
          </a:prstGeom>
        </p:spPr>
        <p:txBody>
          <a:bodyPr wrap="square" lIns="0" tIns="0" rIns="0" bIns="0" anchor="ctr">
            <a:normAutofit/>
          </a:bodyPr>
          <a:lstStyle/>
          <a:p>
            <a:pPr algn="ctr">
              <a:buNone/>
              <a:defRPr sz="975" b="0">
                <a:solidFill>
                  <a:srgbClr val="65706D"/>
                </a:solidFill>
                <a:latin typeface="Arial"/>
                <a:ea typeface="Arial"/>
                <a:cs typeface="Arial"/>
              </a:defRPr>
            </a:pPr>
            <a:r>
              <a:rPr sz="975" b="0">
                <a:solidFill>
                  <a:srgbClr val="65706D"/>
                </a:solidFill>
                <a:latin typeface="Arial"/>
                <a:ea typeface="Arial"/>
                <a:cs typeface="Arial"/>
              </a:rPr>
              <a:t>13</a:t>
            </a:r>
          </a:p>
        </p:txBody>
      </p:sp>
      <p:graphicFrame>
        <p:nvGraphicFramePr>
          <p:cNvPr id="23" name="Chart"/>
          <p:cNvGraphicFramePr/>
          <p:nvPr/>
        </p:nvGraphicFramePr>
        <p:xfrm>
          <a:off x="438150" y="1504950"/>
          <a:ext cx="6810375" cy="4476750"/>
        </p:xfrm>
        <a:graphic>
          <a:graphicData uri="http://schemas.openxmlformats.org/drawingml/2006/chart">
            <c:chart xmlns:c="http://schemas.openxmlformats.org/drawingml/2006/chart" xmlns:r="http://schemas.openxmlformats.org/officeDocument/2006/relationships" r:id="rId3"/>
          </a:graphicData>
        </a:graphic>
      </p:graphicFrame>
      <p:sp>
        <p:nvSpPr>
          <p:cNvPr id="6" name="矩形 5">
            <a:extLst>
              <a:ext uri="{FF2B5EF4-FFF2-40B4-BE49-F238E27FC236}">
                <a16:creationId xmlns:a16="http://schemas.microsoft.com/office/drawing/2014/main" id="{08CE3549-A0B5-4CC9-B72C-B930575A21F9}"/>
              </a:ext>
            </a:extLst>
          </p:cNvPr>
          <p:cNvSpPr>
            <a:spLocks noGrp="1"/>
          </p:cNvSpPr>
          <p:nvPr/>
        </p:nvSpPr>
        <p:spPr>
          <a:xfrm>
            <a:off x="485775" y="1295400"/>
            <a:ext cx="2095500" cy="190500"/>
          </a:xfrm>
          <a:prstGeom prst="rect">
            <a:avLst/>
          </a:prstGeom>
        </p:spPr>
        <p:txBody>
          <a:bodyPr wrap="square" lIns="0" tIns="0" rIns="0" bIns="0" anchor="ctr">
            <a:normAutofit/>
          </a:bodyPr>
          <a:lstStyle/>
          <a:p>
            <a:pPr algn="l">
              <a:buNone/>
              <a:defRPr sz="1050" b="1">
                <a:solidFill>
                  <a:srgbClr val="65706D"/>
                </a:solidFill>
                <a:latin typeface="Arial"/>
                <a:ea typeface="Arial"/>
                <a:cs typeface="Arial"/>
              </a:defRPr>
            </a:pPr>
            <a:r>
              <a:rPr sz="1050" b="1">
                <a:solidFill>
                  <a:srgbClr val="65706D"/>
                </a:solidFill>
                <a:latin typeface="Arial"/>
                <a:ea typeface="Arial"/>
                <a:cs typeface="Arial"/>
              </a:rPr>
              <a:t>UAT mean rating / 5</a:t>
            </a:r>
          </a:p>
        </p:txBody>
      </p:sp>
      <p:sp>
        <p:nvSpPr>
          <p:cNvPr id="7" name="矩形: 圆角 6">
            <a:extLst>
              <a:ext uri="{FF2B5EF4-FFF2-40B4-BE49-F238E27FC236}">
                <a16:creationId xmlns:a16="http://schemas.microsoft.com/office/drawing/2014/main" id="{926ED86B-CD4A-4882-B352-6A669A1F49A2}"/>
              </a:ext>
            </a:extLst>
          </p:cNvPr>
          <p:cNvSpPr>
            <a:spLocks noGrp="1"/>
          </p:cNvSpPr>
          <p:nvPr/>
        </p:nvSpPr>
        <p:spPr>
          <a:xfrm>
            <a:off x="7715250" y="1600200"/>
            <a:ext cx="3524250" cy="1143000"/>
          </a:xfrm>
          <a:prstGeom prst="roundRect">
            <a:avLst>
              <a:gd name="adj" fmla="val 10000"/>
            </a:avLst>
          </a:prstGeom>
          <a:solidFill>
            <a:srgbClr val="F4F6F5"/>
          </a:solidFill>
          <a:ln w="9525">
            <a:solidFill>
              <a:srgbClr val="D6DEDB"/>
            </a:solidFill>
            <a:prstDash val="solid"/>
          </a:ln>
        </p:spPr>
        <p:txBody>
          <a:bodyPr/>
          <a:lstStyle/>
          <a:p>
            <a:endParaRPr/>
          </a:p>
        </p:txBody>
      </p:sp>
      <p:sp>
        <p:nvSpPr>
          <p:cNvPr id="8" name="矩形 7">
            <a:extLst>
              <a:ext uri="{FF2B5EF4-FFF2-40B4-BE49-F238E27FC236}">
                <a16:creationId xmlns:a16="http://schemas.microsoft.com/office/drawing/2014/main" id="{3DDEEB26-B77D-47D9-A3E4-1DC74E99DB21}"/>
              </a:ext>
            </a:extLst>
          </p:cNvPr>
          <p:cNvSpPr>
            <a:spLocks noGrp="1"/>
          </p:cNvSpPr>
          <p:nvPr/>
        </p:nvSpPr>
        <p:spPr>
          <a:xfrm>
            <a:off x="7962900" y="1752600"/>
            <a:ext cx="876300" cy="552450"/>
          </a:xfrm>
          <a:prstGeom prst="rect">
            <a:avLst/>
          </a:prstGeom>
        </p:spPr>
        <p:txBody>
          <a:bodyPr wrap="square" lIns="0" tIns="0" rIns="0" bIns="0" anchor="ctr">
            <a:normAutofit/>
          </a:bodyPr>
          <a:lstStyle/>
          <a:p>
            <a:pPr algn="ctr">
              <a:buNone/>
              <a:defRPr sz="3150" b="1">
                <a:solidFill>
                  <a:srgbClr val="137F74"/>
                </a:solidFill>
                <a:latin typeface="Arial"/>
                <a:ea typeface="Arial"/>
                <a:cs typeface="Arial"/>
              </a:defRPr>
            </a:pPr>
            <a:r>
              <a:rPr sz="3150" b="1">
                <a:solidFill>
                  <a:srgbClr val="137F74"/>
                </a:solidFill>
                <a:latin typeface="Arial"/>
                <a:ea typeface="Arial"/>
                <a:cs typeface="Arial"/>
              </a:rPr>
              <a:t>9</a:t>
            </a:r>
          </a:p>
        </p:txBody>
      </p:sp>
      <p:sp>
        <p:nvSpPr>
          <p:cNvPr id="9" name="矩形 8">
            <a:extLst>
              <a:ext uri="{FF2B5EF4-FFF2-40B4-BE49-F238E27FC236}">
                <a16:creationId xmlns:a16="http://schemas.microsoft.com/office/drawing/2014/main" id="{5E5626EB-EB9C-4A8F-A667-809419298E6D}"/>
              </a:ext>
            </a:extLst>
          </p:cNvPr>
          <p:cNvSpPr>
            <a:spLocks noGrp="1"/>
          </p:cNvSpPr>
          <p:nvPr/>
        </p:nvSpPr>
        <p:spPr>
          <a:xfrm>
            <a:off x="8915400" y="1847850"/>
            <a:ext cx="2095500" cy="590550"/>
          </a:xfrm>
          <a:prstGeom prst="rect">
            <a:avLst/>
          </a:prstGeom>
        </p:spPr>
        <p:txBody>
          <a:bodyPr wrap="square" lIns="0" tIns="0" rIns="0" bIns="0" anchor="ctr">
            <a:normAutofit/>
          </a:bodyPr>
          <a:lstStyle/>
          <a:p>
            <a:pPr algn="l">
              <a:buNone/>
              <a:defRPr sz="1350" b="1">
                <a:solidFill>
                  <a:srgbClr val="17201E"/>
                </a:solidFill>
                <a:latin typeface="Arial"/>
                <a:ea typeface="Arial"/>
                <a:cs typeface="Arial"/>
              </a:defRPr>
            </a:pPr>
            <a:r>
              <a:rPr sz="1350" b="1">
                <a:solidFill>
                  <a:srgbClr val="17201E"/>
                </a:solidFill>
                <a:latin typeface="Arial"/>
                <a:ea typeface="Arial"/>
                <a:cs typeface="Arial"/>
              </a:rPr>
              <a:t>anonymous testers</a:t>
            </a:r>
          </a:p>
          <a:p>
            <a:pPr algn="l">
              <a:buNone/>
              <a:defRPr sz="1350" b="1">
                <a:solidFill>
                  <a:srgbClr val="17201E"/>
                </a:solidFill>
                <a:latin typeface="Arial"/>
                <a:ea typeface="Arial"/>
                <a:cs typeface="Arial"/>
              </a:defRPr>
            </a:pPr>
            <a:r>
              <a:rPr sz="1350" b="1">
                <a:solidFill>
                  <a:srgbClr val="17201E"/>
                </a:solidFill>
                <a:latin typeface="Arial"/>
                <a:ea typeface="Arial"/>
                <a:cs typeface="Arial"/>
              </a:rPr>
              <a:t>8 students · 1 instructor</a:t>
            </a:r>
          </a:p>
        </p:txBody>
      </p:sp>
      <p:sp>
        <p:nvSpPr>
          <p:cNvPr id="10" name="矩形: 圆角 9">
            <a:extLst>
              <a:ext uri="{FF2B5EF4-FFF2-40B4-BE49-F238E27FC236}">
                <a16:creationId xmlns:a16="http://schemas.microsoft.com/office/drawing/2014/main" id="{412EE0F7-133D-4357-97BA-E3C01D960DA3}"/>
              </a:ext>
            </a:extLst>
          </p:cNvPr>
          <p:cNvSpPr>
            <a:spLocks noGrp="1"/>
          </p:cNvSpPr>
          <p:nvPr/>
        </p:nvSpPr>
        <p:spPr>
          <a:xfrm>
            <a:off x="7715250" y="2981325"/>
            <a:ext cx="3524250" cy="1143000"/>
          </a:xfrm>
          <a:prstGeom prst="roundRect">
            <a:avLst>
              <a:gd name="adj" fmla="val 10000"/>
            </a:avLst>
          </a:prstGeom>
          <a:solidFill>
            <a:srgbClr val="E7F4F1"/>
          </a:solidFill>
          <a:ln w="0">
            <a:solidFill>
              <a:srgbClr val="E7F4F1"/>
            </a:solidFill>
            <a:prstDash val="solid"/>
          </a:ln>
        </p:spPr>
        <p:txBody>
          <a:bodyPr/>
          <a:lstStyle/>
          <a:p>
            <a:endParaRPr/>
          </a:p>
        </p:txBody>
      </p:sp>
      <p:sp>
        <p:nvSpPr>
          <p:cNvPr id="11" name="矩形 10">
            <a:extLst>
              <a:ext uri="{FF2B5EF4-FFF2-40B4-BE49-F238E27FC236}">
                <a16:creationId xmlns:a16="http://schemas.microsoft.com/office/drawing/2014/main" id="{12C726F7-0160-4442-B402-0E455F2F79C3}"/>
              </a:ext>
            </a:extLst>
          </p:cNvPr>
          <p:cNvSpPr>
            <a:spLocks noGrp="1"/>
          </p:cNvSpPr>
          <p:nvPr/>
        </p:nvSpPr>
        <p:spPr>
          <a:xfrm>
            <a:off x="7962900" y="3133725"/>
            <a:ext cx="876300" cy="552450"/>
          </a:xfrm>
          <a:prstGeom prst="rect">
            <a:avLst/>
          </a:prstGeom>
        </p:spPr>
        <p:txBody>
          <a:bodyPr wrap="square" lIns="0" tIns="0" rIns="0" bIns="0" anchor="t">
            <a:noAutofit/>
          </a:bodyPr>
          <a:lstStyle/>
          <a:p>
            <a:pPr algn="l">
              <a:buNone/>
              <a:defRPr sz="3300" b="1">
                <a:solidFill>
                  <a:srgbClr val="0E625A"/>
                </a:solidFill>
                <a:latin typeface="Arial"/>
                <a:ea typeface="Arial"/>
                <a:cs typeface="Arial"/>
              </a:defRPr>
            </a:pPr>
            <a:r>
              <a:t>4.9</a:t>
            </a:r>
          </a:p>
        </p:txBody>
      </p:sp>
      <p:sp>
        <p:nvSpPr>
          <p:cNvPr id="12" name="矩形 11">
            <a:extLst>
              <a:ext uri="{FF2B5EF4-FFF2-40B4-BE49-F238E27FC236}">
                <a16:creationId xmlns:a16="http://schemas.microsoft.com/office/drawing/2014/main" id="{F13D705F-2432-4FFE-B490-1C164EA7B89E}"/>
              </a:ext>
            </a:extLst>
          </p:cNvPr>
          <p:cNvSpPr>
            <a:spLocks noGrp="1"/>
          </p:cNvSpPr>
          <p:nvPr/>
        </p:nvSpPr>
        <p:spPr>
          <a:xfrm>
            <a:off x="8915400" y="3228975"/>
            <a:ext cx="2095500" cy="552450"/>
          </a:xfrm>
          <a:prstGeom prst="rect">
            <a:avLst/>
          </a:prstGeom>
        </p:spPr>
        <p:txBody>
          <a:bodyPr wrap="square" lIns="0" tIns="0" rIns="0" bIns="0" anchor="t">
            <a:normAutofit/>
          </a:bodyPr>
          <a:lstStyle/>
          <a:p>
            <a:pPr algn="l">
              <a:buNone/>
              <a:defRPr sz="1350" b="1">
                <a:solidFill>
                  <a:srgbClr val="17201E"/>
                </a:solidFill>
                <a:latin typeface="Arial"/>
                <a:ea typeface="Arial"/>
                <a:cs typeface="Arial"/>
              </a:defRPr>
            </a:pPr>
            <a:r>
              <a:t>highest result
Data ownership</a:t>
            </a:r>
          </a:p>
        </p:txBody>
      </p:sp>
      <p:sp>
        <p:nvSpPr>
          <p:cNvPr id="13" name="矩形: 圆角 12">
            <a:extLst>
              <a:ext uri="{FF2B5EF4-FFF2-40B4-BE49-F238E27FC236}">
                <a16:creationId xmlns:a16="http://schemas.microsoft.com/office/drawing/2014/main" id="{077DD663-EDE6-4166-B14E-D3E6F035339D}"/>
              </a:ext>
            </a:extLst>
          </p:cNvPr>
          <p:cNvSpPr>
            <a:spLocks noGrp="1"/>
          </p:cNvSpPr>
          <p:nvPr/>
        </p:nvSpPr>
        <p:spPr>
          <a:xfrm>
            <a:off x="7715250" y="4362450"/>
            <a:ext cx="3524250" cy="1143000"/>
          </a:xfrm>
          <a:prstGeom prst="roundRect">
            <a:avLst>
              <a:gd name="adj" fmla="val 10000"/>
            </a:avLst>
          </a:prstGeom>
          <a:solidFill>
            <a:srgbClr val="FFF3D9"/>
          </a:solidFill>
          <a:ln w="9525">
            <a:solidFill>
              <a:srgbClr val="E8A11C"/>
            </a:solidFill>
            <a:prstDash val="solid"/>
          </a:ln>
        </p:spPr>
        <p:txBody>
          <a:bodyPr/>
          <a:lstStyle/>
          <a:p>
            <a:endParaRPr/>
          </a:p>
        </p:txBody>
      </p:sp>
      <p:sp>
        <p:nvSpPr>
          <p:cNvPr id="14" name="矩形 13">
            <a:extLst>
              <a:ext uri="{FF2B5EF4-FFF2-40B4-BE49-F238E27FC236}">
                <a16:creationId xmlns:a16="http://schemas.microsoft.com/office/drawing/2014/main" id="{894F30D1-6C46-4A70-8B90-B6BC298DE346}"/>
              </a:ext>
            </a:extLst>
          </p:cNvPr>
          <p:cNvSpPr>
            <a:spLocks noGrp="1"/>
          </p:cNvSpPr>
          <p:nvPr/>
        </p:nvSpPr>
        <p:spPr>
          <a:xfrm>
            <a:off x="7962900" y="4514850"/>
            <a:ext cx="876300" cy="552450"/>
          </a:xfrm>
          <a:prstGeom prst="rect">
            <a:avLst/>
          </a:prstGeom>
        </p:spPr>
        <p:txBody>
          <a:bodyPr wrap="square" lIns="0" tIns="0" rIns="0" bIns="0" anchor="t">
            <a:noAutofit/>
          </a:bodyPr>
          <a:lstStyle/>
          <a:p>
            <a:pPr algn="l">
              <a:buNone/>
              <a:defRPr sz="3300" b="1">
                <a:solidFill>
                  <a:srgbClr val="9A6400"/>
                </a:solidFill>
                <a:latin typeface="Arial"/>
                <a:ea typeface="Arial"/>
                <a:cs typeface="Arial"/>
              </a:defRPr>
            </a:pPr>
            <a:r>
              <a:t>3.7</a:t>
            </a:r>
          </a:p>
        </p:txBody>
      </p:sp>
      <p:sp>
        <p:nvSpPr>
          <p:cNvPr id="15" name="矩形 14">
            <a:extLst>
              <a:ext uri="{FF2B5EF4-FFF2-40B4-BE49-F238E27FC236}">
                <a16:creationId xmlns:a16="http://schemas.microsoft.com/office/drawing/2014/main" id="{8EDD62F7-596B-4F99-AF36-B0B21F453BE5}"/>
              </a:ext>
            </a:extLst>
          </p:cNvPr>
          <p:cNvSpPr>
            <a:spLocks noGrp="1"/>
          </p:cNvSpPr>
          <p:nvPr/>
        </p:nvSpPr>
        <p:spPr>
          <a:xfrm>
            <a:off x="8915400" y="4610100"/>
            <a:ext cx="2095500" cy="552450"/>
          </a:xfrm>
          <a:prstGeom prst="rect">
            <a:avLst/>
          </a:prstGeom>
        </p:spPr>
        <p:txBody>
          <a:bodyPr wrap="square" lIns="0" tIns="0" rIns="0" bIns="0" anchor="t">
            <a:normAutofit/>
          </a:bodyPr>
          <a:lstStyle/>
          <a:p>
            <a:pPr algn="l">
              <a:buNone/>
              <a:defRPr sz="1350" b="1">
                <a:solidFill>
                  <a:srgbClr val="17201E"/>
                </a:solidFill>
                <a:latin typeface="Arial"/>
                <a:ea typeface="Arial"/>
                <a:cs typeface="Arial"/>
              </a:defRPr>
            </a:pPr>
            <a:r>
              <a:t>priority for improvement
Speed and stability</a:t>
            </a:r>
          </a:p>
        </p:txBody>
      </p:sp>
      <p:sp>
        <p:nvSpPr>
          <p:cNvPr id="16" name="矩形 15">
            <a:extLst>
              <a:ext uri="{FF2B5EF4-FFF2-40B4-BE49-F238E27FC236}">
                <a16:creationId xmlns:a16="http://schemas.microsoft.com/office/drawing/2014/main" id="{792D63A3-88C7-4319-9DC7-382FC2977AD9}"/>
              </a:ext>
            </a:extLst>
          </p:cNvPr>
          <p:cNvSpPr>
            <a:spLocks noGrp="1"/>
          </p:cNvSpPr>
          <p:nvPr/>
        </p:nvSpPr>
        <p:spPr>
          <a:xfrm>
            <a:off x="7715250" y="5695950"/>
            <a:ext cx="3524250" cy="514350"/>
          </a:xfrm>
          <a:prstGeom prst="rect">
            <a:avLst/>
          </a:prstGeom>
          <a:solidFill>
            <a:srgbClr val="E7F4F1"/>
          </a:solidFill>
          <a:ln w="9525">
            <a:solidFill>
              <a:srgbClr val="137F74"/>
            </a:solidFill>
          </a:ln>
        </p:spPr>
        <p:txBody>
          <a:bodyPr wrap="square" lIns="0" tIns="0" rIns="0" bIns="0" anchor="ctr">
            <a:normAutofit/>
          </a:bodyPr>
          <a:lstStyle/>
          <a:p>
            <a:pPr algn="ctr">
              <a:buNone/>
              <a:defRPr sz="975" b="1">
                <a:solidFill>
                  <a:srgbClr val="0E625A"/>
                </a:solidFill>
                <a:latin typeface="Arial"/>
                <a:ea typeface="Arial"/>
                <a:cs typeface="Arial"/>
              </a:defRPr>
            </a:pPr>
            <a:r>
              <a:rPr sz="975" b="1">
                <a:solidFill>
                  <a:srgbClr val="0E625A"/>
                </a:solidFill>
                <a:latin typeface="Arial"/>
                <a:ea typeface="Arial"/>
                <a:cs typeface="Arial"/>
              </a:rPr>
              <a:t>Comments supported AI feedback and automatic checking; guidance and loading speed remain priorities.</a:t>
            </a:r>
          </a:p>
        </p:txBody>
      </p:sp>
    </p:spTree>
    <p:extLst>
      <p:ext uri="{BB962C8B-B14F-4D97-AF65-F5344CB8AC3E}">
        <p14:creationId xmlns:p14="http://schemas.microsoft.com/office/powerpoint/2010/main" val="610615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29C65C48-4138-41BF-9AEB-3A508BC51091}"/>
              </a:ext>
            </a:extLst>
          </p:cNvPr>
          <p:cNvSpPr>
            <a:spLocks noGrp="1"/>
          </p:cNvSpPr>
          <p:nvPr/>
        </p:nvSpPr>
        <p:spPr>
          <a:xfrm>
            <a:off x="495300" y="400050"/>
            <a:ext cx="2000250" cy="266700"/>
          </a:xfrm>
          <a:prstGeom prst="rect">
            <a:avLst/>
          </a:prstGeom>
        </p:spPr>
        <p:txBody>
          <a:bodyPr wrap="square" lIns="0" tIns="0" rIns="0" bIns="0" anchor="t">
            <a:noAutofit/>
          </a:bodyPr>
          <a:lstStyle/>
          <a:p>
            <a:pPr algn="l">
              <a:buNone/>
              <a:defRPr sz="1125" b="1">
                <a:solidFill>
                  <a:srgbClr val="137F74"/>
                </a:solidFill>
                <a:latin typeface="Arial"/>
                <a:ea typeface="Arial"/>
                <a:cs typeface="Arial"/>
              </a:defRPr>
            </a:pPr>
            <a:r>
              <a:t>LIVE DEMO</a:t>
            </a:r>
          </a:p>
        </p:txBody>
      </p:sp>
      <p:sp>
        <p:nvSpPr>
          <p:cNvPr id="2" name="矩形 1">
            <a:extLst>
              <a:ext uri="{FF2B5EF4-FFF2-40B4-BE49-F238E27FC236}">
                <a16:creationId xmlns:a16="http://schemas.microsoft.com/office/drawing/2014/main" id="{8287184B-87FE-4E8C-8F7B-C26DB47F75FD}"/>
              </a:ext>
            </a:extLst>
          </p:cNvPr>
          <p:cNvSpPr>
            <a:spLocks noGrp="1"/>
          </p:cNvSpPr>
          <p:nvPr/>
        </p:nvSpPr>
        <p:spPr>
          <a:xfrm>
            <a:off x="495300" y="1619250"/>
            <a:ext cx="8858250" cy="781050"/>
          </a:xfrm>
          <a:prstGeom prst="rect">
            <a:avLst/>
          </a:prstGeom>
        </p:spPr>
        <p:txBody>
          <a:bodyPr wrap="square" lIns="0" tIns="0" rIns="0" bIns="0" anchor="t">
            <a:noAutofit/>
          </a:bodyPr>
          <a:lstStyle/>
          <a:p>
            <a:pPr algn="l">
              <a:buNone/>
              <a:defRPr sz="4650" b="1">
                <a:solidFill>
                  <a:srgbClr val="17201E"/>
                </a:solidFill>
                <a:latin typeface="Arial"/>
                <a:ea typeface="Arial"/>
                <a:cs typeface="Arial"/>
              </a:defRPr>
            </a:pPr>
            <a:r>
              <a:t>Five-minute live demo</a:t>
            </a:r>
          </a:p>
        </p:txBody>
      </p:sp>
      <p:sp>
        <p:nvSpPr>
          <p:cNvPr id="3" name="矩形 2">
            <a:extLst>
              <a:ext uri="{FF2B5EF4-FFF2-40B4-BE49-F238E27FC236}">
                <a16:creationId xmlns:a16="http://schemas.microsoft.com/office/drawing/2014/main" id="{F1870B9D-150D-41C4-9050-0A35CB22C098}"/>
              </a:ext>
            </a:extLst>
          </p:cNvPr>
          <p:cNvSpPr>
            <a:spLocks noGrp="1"/>
          </p:cNvSpPr>
          <p:nvPr/>
        </p:nvSpPr>
        <p:spPr>
          <a:xfrm>
            <a:off x="514350" y="2609850"/>
            <a:ext cx="10382250" cy="600075"/>
          </a:xfrm>
          <a:prstGeom prst="rect">
            <a:avLst/>
          </a:prstGeom>
        </p:spPr>
        <p:txBody>
          <a:bodyPr wrap="square" lIns="0" tIns="0" rIns="0" bIns="0" anchor="t">
            <a:normAutofit/>
          </a:bodyPr>
          <a:lstStyle/>
          <a:p>
            <a:pPr algn="l">
              <a:buNone/>
              <a:defRPr sz="2325" b="0">
                <a:solidFill>
                  <a:srgbClr val="65706D"/>
                </a:solidFill>
                <a:latin typeface="Arial"/>
                <a:ea typeface="Arial"/>
                <a:cs typeface="Arial"/>
              </a:defRPr>
            </a:pPr>
            <a:r>
              <a:t>Assignment → Evaluate → Feedback → Improve → Submit</a:t>
            </a:r>
          </a:p>
        </p:txBody>
      </p:sp>
      <p:sp>
        <p:nvSpPr>
          <p:cNvPr id="4" name="矩形 3">
            <a:extLst>
              <a:ext uri="{FF2B5EF4-FFF2-40B4-BE49-F238E27FC236}">
                <a16:creationId xmlns:a16="http://schemas.microsoft.com/office/drawing/2014/main" id="{1AE7C4A4-72AD-428C-A088-E867C1D58A73}"/>
              </a:ext>
            </a:extLst>
          </p:cNvPr>
          <p:cNvSpPr>
            <a:spLocks noGrp="1"/>
          </p:cNvSpPr>
          <p:nvPr/>
        </p:nvSpPr>
        <p:spPr>
          <a:xfrm>
            <a:off x="514350" y="3619500"/>
            <a:ext cx="1619250" cy="57150"/>
          </a:xfrm>
          <a:prstGeom prst="rect">
            <a:avLst/>
          </a:prstGeom>
          <a:solidFill>
            <a:srgbClr val="E8A11C"/>
          </a:solidFill>
          <a:ln w="0">
            <a:solidFill>
              <a:srgbClr val="E8A11C"/>
            </a:solidFill>
            <a:prstDash val="solid"/>
          </a:ln>
        </p:spPr>
        <p:txBody>
          <a:bodyPr/>
          <a:lstStyle/>
          <a:p>
            <a:endParaRPr/>
          </a:p>
        </p:txBody>
      </p:sp>
      <p:sp>
        <p:nvSpPr>
          <p:cNvPr id="5" name="矩形 4">
            <a:extLst>
              <a:ext uri="{FF2B5EF4-FFF2-40B4-BE49-F238E27FC236}">
                <a16:creationId xmlns:a16="http://schemas.microsoft.com/office/drawing/2014/main" id="{EF085A80-D173-4C6E-BA41-42D8E801F6CF}"/>
              </a:ext>
            </a:extLst>
          </p:cNvPr>
          <p:cNvSpPr>
            <a:spLocks noGrp="1"/>
          </p:cNvSpPr>
          <p:nvPr/>
        </p:nvSpPr>
        <p:spPr>
          <a:xfrm>
            <a:off x="514350" y="3971925"/>
            <a:ext cx="7429500" cy="742950"/>
          </a:xfrm>
          <a:prstGeom prst="rect">
            <a:avLst/>
          </a:prstGeom>
        </p:spPr>
        <p:txBody>
          <a:bodyPr wrap="square" lIns="0" tIns="0" rIns="0" bIns="0" anchor="t">
            <a:normAutofit/>
          </a:bodyPr>
          <a:lstStyle/>
          <a:p>
            <a:pPr algn="l">
              <a:buNone/>
              <a:defRPr sz="1950" b="0">
                <a:solidFill>
                  <a:srgbClr val="17201E"/>
                </a:solidFill>
                <a:latin typeface="Arial"/>
                <a:ea typeface="Arial"/>
                <a:cs typeface="Arial"/>
              </a:defRPr>
            </a:pPr>
            <a:r>
              <a:t>The same attempt becomes student progress and instructor evidence.</a:t>
            </a:r>
          </a:p>
        </p:txBody>
      </p:sp>
      <p:sp>
        <p:nvSpPr>
          <p:cNvPr id="6" name="椭圆 5">
            <a:extLst>
              <a:ext uri="{FF2B5EF4-FFF2-40B4-BE49-F238E27FC236}">
                <a16:creationId xmlns:a16="http://schemas.microsoft.com/office/drawing/2014/main" id="{9C2AC2A3-2FB9-4C46-AF26-C4D5324BBD74}"/>
              </a:ext>
            </a:extLst>
          </p:cNvPr>
          <p:cNvSpPr>
            <a:spLocks noGrp="1"/>
          </p:cNvSpPr>
          <p:nvPr/>
        </p:nvSpPr>
        <p:spPr>
          <a:xfrm>
            <a:off x="9220200" y="1276350"/>
            <a:ext cx="2095500" cy="2095500"/>
          </a:xfrm>
          <a:prstGeom prst="ellipse">
            <a:avLst/>
          </a:prstGeom>
          <a:solidFill>
            <a:srgbClr val="E7F4F1"/>
          </a:solidFill>
          <a:ln w="0">
            <a:solidFill>
              <a:srgbClr val="E7F4F1"/>
            </a:solidFill>
            <a:prstDash val="solid"/>
          </a:ln>
        </p:spPr>
        <p:txBody>
          <a:bodyPr/>
          <a:lstStyle/>
          <a:p>
            <a:endParaRPr/>
          </a:p>
        </p:txBody>
      </p:sp>
      <p:sp>
        <p:nvSpPr>
          <p:cNvPr id="7" name="矩形 6">
            <a:extLst>
              <a:ext uri="{FF2B5EF4-FFF2-40B4-BE49-F238E27FC236}">
                <a16:creationId xmlns:a16="http://schemas.microsoft.com/office/drawing/2014/main" id="{ADB9E41B-8790-4F0E-9FE6-ADB739954D14}"/>
              </a:ext>
            </a:extLst>
          </p:cNvPr>
          <p:cNvSpPr>
            <a:spLocks noGrp="1"/>
          </p:cNvSpPr>
          <p:nvPr/>
        </p:nvSpPr>
        <p:spPr>
          <a:xfrm>
            <a:off x="9220200" y="1771650"/>
            <a:ext cx="2095500" cy="1000125"/>
          </a:xfrm>
          <a:prstGeom prst="rect">
            <a:avLst/>
          </a:prstGeom>
        </p:spPr>
        <p:txBody>
          <a:bodyPr wrap="square" lIns="0" tIns="0" rIns="0" bIns="0" anchor="ctr">
            <a:noAutofit/>
          </a:bodyPr>
          <a:lstStyle/>
          <a:p>
            <a:pPr algn="ctr">
              <a:buNone/>
              <a:defRPr sz="5400" b="1">
                <a:solidFill>
                  <a:srgbClr val="0E625A"/>
                </a:solidFill>
                <a:latin typeface="Arial"/>
                <a:ea typeface="Arial"/>
                <a:cs typeface="Arial"/>
              </a:defRPr>
            </a:pPr>
            <a:r>
              <a:t>LJ</a:t>
            </a:r>
          </a:p>
        </p:txBody>
      </p:sp>
      <p:sp>
        <p:nvSpPr>
          <p:cNvPr id="8" name="矩形 7">
            <a:extLst>
              <a:ext uri="{FF2B5EF4-FFF2-40B4-BE49-F238E27FC236}">
                <a16:creationId xmlns:a16="http://schemas.microsoft.com/office/drawing/2014/main" id="{5D7C2734-88DB-48D6-ABFA-D13149A29436}"/>
              </a:ext>
            </a:extLst>
          </p:cNvPr>
          <p:cNvSpPr>
            <a:spLocks noGrp="1"/>
          </p:cNvSpPr>
          <p:nvPr/>
        </p:nvSpPr>
        <p:spPr>
          <a:xfrm>
            <a:off x="514350" y="5657850"/>
            <a:ext cx="3048000" cy="523875"/>
          </a:xfrm>
          <a:prstGeom prst="rect">
            <a:avLst/>
          </a:prstGeom>
        </p:spPr>
        <p:txBody>
          <a:bodyPr wrap="square" lIns="0" tIns="0" rIns="0" bIns="0" anchor="t">
            <a:noAutofit/>
          </a:bodyPr>
          <a:lstStyle/>
          <a:p>
            <a:pPr algn="l">
              <a:buNone/>
              <a:defRPr sz="2400" b="1">
                <a:solidFill>
                  <a:srgbClr val="17201E"/>
                </a:solidFill>
                <a:latin typeface="Arial"/>
                <a:ea typeface="Arial"/>
                <a:cs typeface="Arial"/>
              </a:defRPr>
            </a:pPr>
            <a:r>
              <a:t>SWITCH TO LEARNAIJAVA</a:t>
            </a:r>
          </a:p>
        </p:txBody>
      </p:sp>
      <p:sp>
        <p:nvSpPr>
          <p:cNvPr id="9" name="矩形 8">
            <a:extLst>
              <a:ext uri="{FF2B5EF4-FFF2-40B4-BE49-F238E27FC236}">
                <a16:creationId xmlns:a16="http://schemas.microsoft.com/office/drawing/2014/main" id="{4FBF2FD0-68CB-49F8-AC8B-21DAD46EF4D7}"/>
              </a:ext>
            </a:extLst>
          </p:cNvPr>
          <p:cNvSpPr>
            <a:spLocks noGrp="1"/>
          </p:cNvSpPr>
          <p:nvPr/>
        </p:nvSpPr>
        <p:spPr>
          <a:xfrm>
            <a:off x="11296650" y="6381750"/>
            <a:ext cx="400050" cy="209550"/>
          </a:xfrm>
          <a:prstGeom prst="rect">
            <a:avLst/>
          </a:prstGeom>
        </p:spPr>
        <p:txBody>
          <a:bodyPr wrap="square" lIns="0" tIns="0" rIns="0" bIns="0" anchor="ctr">
            <a:normAutofit/>
          </a:bodyPr>
          <a:lstStyle/>
          <a:p>
            <a:pPr algn="ctr">
              <a:buNone/>
              <a:defRPr sz="975" b="0">
                <a:solidFill>
                  <a:srgbClr val="65706D"/>
                </a:solidFill>
                <a:latin typeface="Arial"/>
                <a:ea typeface="Arial"/>
                <a:cs typeface="Arial"/>
              </a:defRPr>
            </a:pPr>
            <a:r>
              <a:rPr sz="975" b="0">
                <a:solidFill>
                  <a:srgbClr val="65706D"/>
                </a:solidFill>
                <a:latin typeface="Arial"/>
                <a:ea typeface="Arial"/>
                <a:cs typeface="Arial"/>
              </a:rPr>
              <a:t>14</a:t>
            </a:r>
          </a:p>
        </p:txBody>
      </p:sp>
    </p:spTree>
    <p:extLst>
      <p:ext uri="{BB962C8B-B14F-4D97-AF65-F5344CB8AC3E}">
        <p14:creationId xmlns:p14="http://schemas.microsoft.com/office/powerpoint/2010/main" val="776987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0E09DBA2-088C-4FF9-9770-A0808A42212F}"/>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OUTCOMES AND FUTURE ROADMAP</a:t>
            </a:r>
          </a:p>
        </p:txBody>
      </p:sp>
      <p:sp>
        <p:nvSpPr>
          <p:cNvPr id="2" name="矩形 1">
            <a:extLst>
              <a:ext uri="{FF2B5EF4-FFF2-40B4-BE49-F238E27FC236}">
                <a16:creationId xmlns:a16="http://schemas.microsoft.com/office/drawing/2014/main" id="{19A1C3E1-F2FA-4F46-87A5-66FC661054D6}"/>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The next step is smarter, LLM-assisted feedback</a:t>
            </a:r>
          </a:p>
        </p:txBody>
      </p:sp>
      <p:sp>
        <p:nvSpPr>
          <p:cNvPr id="3" name="矩形 2">
            <a:extLst>
              <a:ext uri="{FF2B5EF4-FFF2-40B4-BE49-F238E27FC236}">
                <a16:creationId xmlns:a16="http://schemas.microsoft.com/office/drawing/2014/main" id="{18B4ECC2-1041-49D0-ADDA-CE770F551456}"/>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DC0A6E2A-1D5F-4363-90F1-07FC19D3B05A}"/>
              </a:ext>
            </a:extLst>
          </p:cNvPr>
          <p:cNvSpPr>
            <a:spLocks noGrp="1"/>
          </p:cNvSpPr>
          <p:nvPr/>
        </p:nvSpPr>
        <p:spPr>
          <a:xfrm>
            <a:off x="11296650" y="6381750"/>
            <a:ext cx="400050" cy="209550"/>
          </a:xfrm>
          <a:prstGeom prst="rect">
            <a:avLst/>
          </a:prstGeom>
        </p:spPr>
        <p:txBody>
          <a:bodyPr wrap="square" lIns="0" tIns="0" rIns="0" bIns="0" anchor="ctr">
            <a:normAutofit/>
          </a:bodyPr>
          <a:lstStyle/>
          <a:p>
            <a:pPr algn="ctr">
              <a:buNone/>
              <a:defRPr sz="975" b="0">
                <a:solidFill>
                  <a:srgbClr val="65706D"/>
                </a:solidFill>
                <a:latin typeface="Arial"/>
                <a:ea typeface="Arial"/>
                <a:cs typeface="Arial"/>
              </a:defRPr>
            </a:pPr>
            <a:r>
              <a:rPr sz="975" b="0">
                <a:solidFill>
                  <a:srgbClr val="65706D"/>
                </a:solidFill>
                <a:latin typeface="Arial"/>
                <a:ea typeface="Arial"/>
                <a:cs typeface="Arial"/>
              </a:rPr>
              <a:t>15</a:t>
            </a:r>
          </a:p>
        </p:txBody>
      </p:sp>
      <p:sp>
        <p:nvSpPr>
          <p:cNvPr id="5" name="矩形 4">
            <a:extLst>
              <a:ext uri="{FF2B5EF4-FFF2-40B4-BE49-F238E27FC236}">
                <a16:creationId xmlns:a16="http://schemas.microsoft.com/office/drawing/2014/main" id="{FFA8AD47-8FDC-4326-BA50-C4D9860E9BC6}"/>
              </a:ext>
            </a:extLst>
          </p:cNvPr>
          <p:cNvSpPr>
            <a:spLocks noGrp="1"/>
          </p:cNvSpPr>
          <p:nvPr/>
        </p:nvSpPr>
        <p:spPr>
          <a:xfrm>
            <a:off x="495300" y="1666875"/>
            <a:ext cx="3143250" cy="876300"/>
          </a:xfrm>
          <a:prstGeom prst="rect">
            <a:avLst/>
          </a:prstGeom>
        </p:spPr>
        <p:txBody>
          <a:bodyPr wrap="square" lIns="0" tIns="0" rIns="0" bIns="0" anchor="b">
            <a:noAutofit/>
          </a:bodyPr>
          <a:lstStyle/>
          <a:p>
            <a:pPr algn="l">
              <a:buNone/>
              <a:defRPr sz="4800" b="1">
                <a:solidFill>
                  <a:srgbClr val="137F74"/>
                </a:solidFill>
                <a:latin typeface="Arial"/>
                <a:ea typeface="Arial"/>
                <a:cs typeface="Arial"/>
              </a:defRPr>
            </a:pPr>
            <a:r>
              <a:t>5/5</a:t>
            </a:r>
          </a:p>
        </p:txBody>
      </p:sp>
      <p:sp>
        <p:nvSpPr>
          <p:cNvPr id="6" name="矩形 5">
            <a:extLst>
              <a:ext uri="{FF2B5EF4-FFF2-40B4-BE49-F238E27FC236}">
                <a16:creationId xmlns:a16="http://schemas.microsoft.com/office/drawing/2014/main" id="{3067AFE9-DE06-47D5-995B-F1860F4C1C7E}"/>
              </a:ext>
            </a:extLst>
          </p:cNvPr>
          <p:cNvSpPr>
            <a:spLocks noGrp="1"/>
          </p:cNvSpPr>
          <p:nvPr/>
        </p:nvSpPr>
        <p:spPr>
          <a:xfrm>
            <a:off x="495300" y="2733675"/>
            <a:ext cx="3143250" cy="47625"/>
          </a:xfrm>
          <a:prstGeom prst="rect">
            <a:avLst/>
          </a:prstGeom>
          <a:solidFill>
            <a:srgbClr val="137F74"/>
          </a:solidFill>
          <a:ln w="0">
            <a:solidFill>
              <a:srgbClr val="137F74"/>
            </a:solidFill>
            <a:prstDash val="solid"/>
          </a:ln>
        </p:spPr>
        <p:txBody>
          <a:bodyPr/>
          <a:lstStyle/>
          <a:p>
            <a:endParaRPr/>
          </a:p>
        </p:txBody>
      </p:sp>
      <p:sp>
        <p:nvSpPr>
          <p:cNvPr id="7" name="矩形 6">
            <a:extLst>
              <a:ext uri="{FF2B5EF4-FFF2-40B4-BE49-F238E27FC236}">
                <a16:creationId xmlns:a16="http://schemas.microsoft.com/office/drawing/2014/main" id="{C07085DB-50E6-41A8-89D5-71C0A67F5ACA}"/>
              </a:ext>
            </a:extLst>
          </p:cNvPr>
          <p:cNvSpPr>
            <a:spLocks noGrp="1"/>
          </p:cNvSpPr>
          <p:nvPr/>
        </p:nvSpPr>
        <p:spPr>
          <a:xfrm>
            <a:off x="495300" y="3009900"/>
            <a:ext cx="3143250" cy="457200"/>
          </a:xfrm>
          <a:prstGeom prst="rect">
            <a:avLst/>
          </a:prstGeom>
        </p:spPr>
        <p:txBody>
          <a:bodyPr wrap="square" lIns="0" tIns="0" rIns="0" bIns="0" anchor="t">
            <a:normAutofit/>
          </a:bodyPr>
          <a:lstStyle/>
          <a:p>
            <a:pPr algn="l">
              <a:buNone/>
              <a:defRPr sz="1875" b="1">
                <a:solidFill>
                  <a:srgbClr val="17201E"/>
                </a:solidFill>
                <a:latin typeface="Arial"/>
                <a:ea typeface="Arial"/>
                <a:cs typeface="Arial"/>
              </a:defRPr>
            </a:pPr>
            <a:r>
              <a:t>Objectives achieved</a:t>
            </a:r>
          </a:p>
        </p:txBody>
      </p:sp>
      <p:sp>
        <p:nvSpPr>
          <p:cNvPr id="8" name="矩形 7">
            <a:extLst>
              <a:ext uri="{FF2B5EF4-FFF2-40B4-BE49-F238E27FC236}">
                <a16:creationId xmlns:a16="http://schemas.microsoft.com/office/drawing/2014/main" id="{BDCA409F-AE86-4A9B-BBDA-9FC624B3F9FF}"/>
              </a:ext>
            </a:extLst>
          </p:cNvPr>
          <p:cNvSpPr>
            <a:spLocks noGrp="1"/>
          </p:cNvSpPr>
          <p:nvPr/>
        </p:nvSpPr>
        <p:spPr>
          <a:xfrm>
            <a:off x="495300" y="3695700"/>
            <a:ext cx="3143250" cy="1885950"/>
          </a:xfrm>
          <a:prstGeom prst="rect">
            <a:avLst/>
          </a:prstGeom>
        </p:spPr>
        <p:txBody>
          <a:bodyPr wrap="square" lIns="0" tIns="0" rIns="0" bIns="0" anchor="t">
            <a:normAutofit/>
          </a:bodyPr>
          <a:lstStyle/>
          <a:p>
            <a:pPr algn="l">
              <a:buNone/>
              <a:defRPr sz="1425" b="0">
                <a:solidFill>
                  <a:srgbClr val="65706D"/>
                </a:solidFill>
                <a:latin typeface="Arial"/>
                <a:ea typeface="Arial"/>
                <a:cs typeface="Arial"/>
              </a:defRPr>
            </a:pPr>
            <a:r>
              <a:t>Complete student workflow
Explainable weighted scoring
Protected hidden tests
Private instructor content
Traceable learning analytics</a:t>
            </a:r>
          </a:p>
        </p:txBody>
      </p:sp>
      <p:sp>
        <p:nvSpPr>
          <p:cNvPr id="9" name="矩形 8">
            <a:extLst>
              <a:ext uri="{FF2B5EF4-FFF2-40B4-BE49-F238E27FC236}">
                <a16:creationId xmlns:a16="http://schemas.microsoft.com/office/drawing/2014/main" id="{AF6C5385-A1C1-4E61-9652-530E46BE5DB9}"/>
              </a:ext>
            </a:extLst>
          </p:cNvPr>
          <p:cNvSpPr>
            <a:spLocks noGrp="1"/>
          </p:cNvSpPr>
          <p:nvPr/>
        </p:nvSpPr>
        <p:spPr>
          <a:xfrm>
            <a:off x="4305300" y="1666875"/>
            <a:ext cx="3143250" cy="876300"/>
          </a:xfrm>
          <a:prstGeom prst="rect">
            <a:avLst/>
          </a:prstGeom>
        </p:spPr>
        <p:txBody>
          <a:bodyPr wrap="square" lIns="0" tIns="0" rIns="0" bIns="0" anchor="b">
            <a:noAutofit/>
          </a:bodyPr>
          <a:lstStyle/>
          <a:p>
            <a:pPr algn="l">
              <a:buNone/>
              <a:defRPr sz="4800" b="1">
                <a:solidFill>
                  <a:srgbClr val="E8A11C"/>
                </a:solidFill>
                <a:latin typeface="Arial"/>
                <a:ea typeface="Arial"/>
                <a:cs typeface="Arial"/>
              </a:defRPr>
            </a:pPr>
            <a:r>
              <a:t>3</a:t>
            </a:r>
          </a:p>
        </p:txBody>
      </p:sp>
      <p:sp>
        <p:nvSpPr>
          <p:cNvPr id="10" name="矩形 9">
            <a:extLst>
              <a:ext uri="{FF2B5EF4-FFF2-40B4-BE49-F238E27FC236}">
                <a16:creationId xmlns:a16="http://schemas.microsoft.com/office/drawing/2014/main" id="{7C68686E-8DF1-4289-B68F-7122E72DB6D3}"/>
              </a:ext>
            </a:extLst>
          </p:cNvPr>
          <p:cNvSpPr>
            <a:spLocks noGrp="1"/>
          </p:cNvSpPr>
          <p:nvPr/>
        </p:nvSpPr>
        <p:spPr>
          <a:xfrm>
            <a:off x="4305300" y="2733675"/>
            <a:ext cx="3143250" cy="47625"/>
          </a:xfrm>
          <a:prstGeom prst="rect">
            <a:avLst/>
          </a:prstGeom>
          <a:solidFill>
            <a:srgbClr val="E8A11C"/>
          </a:solidFill>
          <a:ln w="0">
            <a:solidFill>
              <a:srgbClr val="E8A11C"/>
            </a:solidFill>
            <a:prstDash val="solid"/>
          </a:ln>
        </p:spPr>
        <p:txBody>
          <a:bodyPr/>
          <a:lstStyle/>
          <a:p>
            <a:endParaRPr/>
          </a:p>
        </p:txBody>
      </p:sp>
      <p:sp>
        <p:nvSpPr>
          <p:cNvPr id="11" name="矩形 10">
            <a:extLst>
              <a:ext uri="{FF2B5EF4-FFF2-40B4-BE49-F238E27FC236}">
                <a16:creationId xmlns:a16="http://schemas.microsoft.com/office/drawing/2014/main" id="{7A0CB2AB-CFE8-447F-AC20-44D1C0483A60}"/>
              </a:ext>
            </a:extLst>
          </p:cNvPr>
          <p:cNvSpPr>
            <a:spLocks noGrp="1"/>
          </p:cNvSpPr>
          <p:nvPr/>
        </p:nvSpPr>
        <p:spPr>
          <a:xfrm>
            <a:off x="4305300" y="3009900"/>
            <a:ext cx="3143250" cy="457200"/>
          </a:xfrm>
          <a:prstGeom prst="rect">
            <a:avLst/>
          </a:prstGeom>
        </p:spPr>
        <p:txBody>
          <a:bodyPr wrap="square" lIns="0" tIns="0" rIns="0" bIns="0" anchor="t">
            <a:normAutofit/>
          </a:bodyPr>
          <a:lstStyle/>
          <a:p>
            <a:pPr algn="l">
              <a:buNone/>
              <a:defRPr sz="1875" b="1">
                <a:solidFill>
                  <a:srgbClr val="17201E"/>
                </a:solidFill>
                <a:latin typeface="Arial"/>
                <a:ea typeface="Arial"/>
                <a:cs typeface="Arial"/>
              </a:defRPr>
            </a:pPr>
            <a:r>
              <a:t>Main limitations</a:t>
            </a:r>
          </a:p>
        </p:txBody>
      </p:sp>
      <p:sp>
        <p:nvSpPr>
          <p:cNvPr id="12" name="矩形 11">
            <a:extLst>
              <a:ext uri="{FF2B5EF4-FFF2-40B4-BE49-F238E27FC236}">
                <a16:creationId xmlns:a16="http://schemas.microsoft.com/office/drawing/2014/main" id="{F1C7B423-AB08-4277-993C-1C9AF055D97B}"/>
              </a:ext>
            </a:extLst>
          </p:cNvPr>
          <p:cNvSpPr>
            <a:spLocks noGrp="1"/>
          </p:cNvSpPr>
          <p:nvPr/>
        </p:nvSpPr>
        <p:spPr>
          <a:xfrm>
            <a:off x="4305300" y="3695700"/>
            <a:ext cx="3143250" cy="1885950"/>
          </a:xfrm>
          <a:prstGeom prst="rect">
            <a:avLst/>
          </a:prstGeom>
        </p:spPr>
        <p:txBody>
          <a:bodyPr wrap="square" lIns="0" tIns="0" rIns="0" bIns="0" anchor="t">
            <a:normAutofit/>
          </a:bodyPr>
          <a:lstStyle/>
          <a:p>
            <a:pPr algn="l">
              <a:buNone/>
              <a:defRPr sz="1425" b="0">
                <a:solidFill>
                  <a:srgbClr val="65706D"/>
                </a:solidFill>
                <a:latin typeface="Arial"/>
                <a:ea typeface="Arial"/>
                <a:cs typeface="Arial"/>
              </a:defRPr>
            </a:pPr>
            <a:r>
              <a:t>Execution sandbox needs hardening
Cloud-dependent loading can be slow
Rule-based feedback is less flexible</a:t>
            </a:r>
          </a:p>
        </p:txBody>
      </p:sp>
      <p:sp>
        <p:nvSpPr>
          <p:cNvPr id="13" name="矩形 12">
            <a:extLst>
              <a:ext uri="{FF2B5EF4-FFF2-40B4-BE49-F238E27FC236}">
                <a16:creationId xmlns:a16="http://schemas.microsoft.com/office/drawing/2014/main" id="{0693F0AB-512A-4367-B306-24194BCE17F6}"/>
              </a:ext>
            </a:extLst>
          </p:cNvPr>
          <p:cNvSpPr>
            <a:spLocks noGrp="1"/>
          </p:cNvSpPr>
          <p:nvPr/>
        </p:nvSpPr>
        <p:spPr>
          <a:xfrm>
            <a:off x="8115300" y="1666875"/>
            <a:ext cx="3143250" cy="876300"/>
          </a:xfrm>
          <a:prstGeom prst="rect">
            <a:avLst/>
          </a:prstGeom>
        </p:spPr>
        <p:txBody>
          <a:bodyPr wrap="square" lIns="0" tIns="0" rIns="0" bIns="0" anchor="b">
            <a:noAutofit/>
          </a:bodyPr>
          <a:lstStyle/>
          <a:p>
            <a:pPr algn="l">
              <a:buNone/>
              <a:defRPr sz="3600" b="1">
                <a:solidFill>
                  <a:srgbClr val="0E625A"/>
                </a:solidFill>
                <a:latin typeface="Arial"/>
                <a:ea typeface="Arial"/>
                <a:cs typeface="Arial"/>
              </a:defRPr>
            </a:pPr>
            <a:r>
              <a:t>NEXT</a:t>
            </a:r>
          </a:p>
        </p:txBody>
      </p:sp>
      <p:sp>
        <p:nvSpPr>
          <p:cNvPr id="14" name="矩形 13">
            <a:extLst>
              <a:ext uri="{FF2B5EF4-FFF2-40B4-BE49-F238E27FC236}">
                <a16:creationId xmlns:a16="http://schemas.microsoft.com/office/drawing/2014/main" id="{B854E0E1-8A22-4B60-B03F-5E700619937F}"/>
              </a:ext>
            </a:extLst>
          </p:cNvPr>
          <p:cNvSpPr>
            <a:spLocks noGrp="1"/>
          </p:cNvSpPr>
          <p:nvPr/>
        </p:nvSpPr>
        <p:spPr>
          <a:xfrm>
            <a:off x="8115300" y="2733675"/>
            <a:ext cx="3143250" cy="47625"/>
          </a:xfrm>
          <a:prstGeom prst="rect">
            <a:avLst/>
          </a:prstGeom>
          <a:solidFill>
            <a:srgbClr val="0E625A"/>
          </a:solidFill>
          <a:ln w="0">
            <a:solidFill>
              <a:srgbClr val="0E625A"/>
            </a:solidFill>
            <a:prstDash val="solid"/>
          </a:ln>
        </p:spPr>
        <p:txBody>
          <a:bodyPr/>
          <a:lstStyle/>
          <a:p>
            <a:endParaRPr/>
          </a:p>
        </p:txBody>
      </p:sp>
      <p:sp>
        <p:nvSpPr>
          <p:cNvPr id="15" name="矩形 14">
            <a:extLst>
              <a:ext uri="{FF2B5EF4-FFF2-40B4-BE49-F238E27FC236}">
                <a16:creationId xmlns:a16="http://schemas.microsoft.com/office/drawing/2014/main" id="{06918D4E-F58A-4B19-85EF-57CC44DB4D75}"/>
              </a:ext>
            </a:extLst>
          </p:cNvPr>
          <p:cNvSpPr>
            <a:spLocks noGrp="1"/>
          </p:cNvSpPr>
          <p:nvPr/>
        </p:nvSpPr>
        <p:spPr>
          <a:xfrm>
            <a:off x="8115300" y="3009900"/>
            <a:ext cx="3143250" cy="457200"/>
          </a:xfrm>
          <a:prstGeom prst="rect">
            <a:avLst/>
          </a:prstGeom>
        </p:spPr>
        <p:txBody>
          <a:bodyPr wrap="square" lIns="0" tIns="0" rIns="0" bIns="0" anchor="t">
            <a:normAutofit/>
          </a:bodyPr>
          <a:lstStyle/>
          <a:p>
            <a:pPr algn="l">
              <a:buNone/>
              <a:defRPr sz="1875" b="1">
                <a:solidFill>
                  <a:srgbClr val="17201E"/>
                </a:solidFill>
                <a:latin typeface="Arial"/>
                <a:ea typeface="Arial"/>
                <a:cs typeface="Arial"/>
              </a:defRPr>
            </a:pPr>
            <a:r>
              <a:t>Future development</a:t>
            </a:r>
          </a:p>
        </p:txBody>
      </p:sp>
      <p:sp>
        <p:nvSpPr>
          <p:cNvPr id="16" name="矩形 15">
            <a:extLst>
              <a:ext uri="{FF2B5EF4-FFF2-40B4-BE49-F238E27FC236}">
                <a16:creationId xmlns:a16="http://schemas.microsoft.com/office/drawing/2014/main" id="{7B338D8F-0530-4627-AD7C-0F2175933A52}"/>
              </a:ext>
            </a:extLst>
          </p:cNvPr>
          <p:cNvSpPr>
            <a:spLocks noGrp="1"/>
          </p:cNvSpPr>
          <p:nvPr/>
        </p:nvSpPr>
        <p:spPr>
          <a:xfrm>
            <a:off x="8115300" y="3695700"/>
            <a:ext cx="3143250" cy="1885950"/>
          </a:xfrm>
          <a:prstGeom prst="rect">
            <a:avLst/>
          </a:prstGeom>
        </p:spPr>
        <p:txBody>
          <a:bodyPr wrap="square" lIns="0" tIns="0" rIns="0" bIns="0" anchor="t">
            <a:normAutofit/>
          </a:bodyPr>
          <a:lstStyle/>
          <a:p>
            <a:pPr algn="l">
              <a:buNone/>
              <a:defRPr sz="1425" b="0">
                <a:solidFill>
                  <a:srgbClr val="65706D"/>
                </a:solidFill>
                <a:latin typeface="Arial"/>
                <a:ea typeface="Arial"/>
                <a:cs typeface="Arial"/>
              </a:defRPr>
            </a:pPr>
            <a:r>
              <a:t>Connect an external large language model</a:t>
            </a:r>
          </a:p>
          <a:p>
            <a:pPr algn="l">
              <a:buNone/>
              <a:defRPr sz="1425" b="0">
                <a:solidFill>
                  <a:srgbClr val="65706D"/>
                </a:solidFill>
                <a:latin typeface="Arial"/>
                <a:ea typeface="Arial"/>
                <a:cs typeface="Arial"/>
              </a:defRPr>
            </a:pPr>
            <a:r>
              <a:t>Ground explanations in judge evidence</a:t>
            </a:r>
          </a:p>
          <a:p>
            <a:pPr algn="l">
              <a:buNone/>
              <a:defRPr sz="1425" b="0">
                <a:solidFill>
                  <a:srgbClr val="65706D"/>
                </a:solidFill>
                <a:latin typeface="Arial"/>
                <a:ea typeface="Arial"/>
                <a:cs typeface="Arial"/>
              </a:defRPr>
            </a:pPr>
            <a:r>
              <a:t>Personalise hints using topic and attempt history</a:t>
            </a:r>
          </a:p>
          <a:p>
            <a:pPr algn="l">
              <a:buNone/>
              <a:defRPr sz="1425" b="0">
                <a:solidFill>
                  <a:srgbClr val="65706D"/>
                </a:solidFill>
                <a:latin typeface="Arial"/>
                <a:ea typeface="Arial"/>
                <a:cs typeface="Arial"/>
              </a:defRPr>
            </a:pPr>
            <a:r>
              <a:t>Protect hidden tests and final answers</a:t>
            </a:r>
          </a:p>
          <a:p>
            <a:pPr algn="l">
              <a:buNone/>
              <a:defRPr sz="1425" b="0">
                <a:solidFill>
                  <a:srgbClr val="65706D"/>
                </a:solidFill>
                <a:latin typeface="Arial"/>
                <a:ea typeface="Arial"/>
                <a:cs typeface="Arial"/>
              </a:defRPr>
            </a:pPr>
            <a:r>
              <a:t>Keep official scoring rule-based and auditable</a:t>
            </a:r>
          </a:p>
        </p:txBody>
      </p:sp>
    </p:spTree>
    <p:extLst>
      <p:ext uri="{BB962C8B-B14F-4D97-AF65-F5344CB8AC3E}">
        <p14:creationId xmlns:p14="http://schemas.microsoft.com/office/powerpoint/2010/main" val="40993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C2CBD3AF-DEB7-42F3-963D-ADCF6671328A}"/>
              </a:ext>
            </a:extLst>
          </p:cNvPr>
          <p:cNvSpPr>
            <a:spLocks noGrp="1"/>
          </p:cNvSpPr>
          <p:nvPr/>
        </p:nvSpPr>
        <p:spPr>
          <a:xfrm>
            <a:off x="9906000" y="0"/>
            <a:ext cx="2286000" cy="6858000"/>
          </a:xfrm>
          <a:prstGeom prst="rect">
            <a:avLst/>
          </a:prstGeom>
          <a:solidFill>
            <a:srgbClr val="137F74"/>
          </a:solidFill>
          <a:ln w="0">
            <a:solidFill>
              <a:srgbClr val="137F74"/>
            </a:solidFill>
            <a:prstDash val="solid"/>
          </a:ln>
        </p:spPr>
        <p:txBody>
          <a:bodyPr/>
          <a:lstStyle/>
          <a:p>
            <a:endParaRPr/>
          </a:p>
        </p:txBody>
      </p:sp>
      <p:sp>
        <p:nvSpPr>
          <p:cNvPr id="2" name="矩形: 圆角 1">
            <a:extLst>
              <a:ext uri="{FF2B5EF4-FFF2-40B4-BE49-F238E27FC236}">
                <a16:creationId xmlns:a16="http://schemas.microsoft.com/office/drawing/2014/main" id="{5A234777-E271-4036-B0FF-996D4B20B514}"/>
              </a:ext>
            </a:extLst>
          </p:cNvPr>
          <p:cNvSpPr>
            <a:spLocks noGrp="1"/>
          </p:cNvSpPr>
          <p:nvPr/>
        </p:nvSpPr>
        <p:spPr>
          <a:xfrm>
            <a:off x="10363200" y="609600"/>
            <a:ext cx="895350" cy="895350"/>
          </a:xfrm>
          <a:prstGeom prst="roundRect">
            <a:avLst>
              <a:gd name="adj" fmla="val 17021"/>
            </a:avLst>
          </a:prstGeom>
          <a:solidFill>
            <a:srgbClr val="FFFFFF"/>
          </a:solidFill>
          <a:ln w="0">
            <a:solidFill>
              <a:srgbClr val="FFFFFF"/>
            </a:solidFill>
            <a:prstDash val="solid"/>
          </a:ln>
        </p:spPr>
        <p:txBody>
          <a:bodyPr/>
          <a:lstStyle/>
          <a:p>
            <a:endParaRPr/>
          </a:p>
        </p:txBody>
      </p:sp>
      <p:sp>
        <p:nvSpPr>
          <p:cNvPr id="3" name="矩形 2">
            <a:extLst>
              <a:ext uri="{FF2B5EF4-FFF2-40B4-BE49-F238E27FC236}">
                <a16:creationId xmlns:a16="http://schemas.microsoft.com/office/drawing/2014/main" id="{394135C8-E1DB-49A9-98A9-6CF74F2763A8}"/>
              </a:ext>
            </a:extLst>
          </p:cNvPr>
          <p:cNvSpPr>
            <a:spLocks noGrp="1"/>
          </p:cNvSpPr>
          <p:nvPr/>
        </p:nvSpPr>
        <p:spPr>
          <a:xfrm>
            <a:off x="10363200" y="714375"/>
            <a:ext cx="895350" cy="666750"/>
          </a:xfrm>
          <a:prstGeom prst="rect">
            <a:avLst/>
          </a:prstGeom>
        </p:spPr>
        <p:txBody>
          <a:bodyPr wrap="square" lIns="0" tIns="0" rIns="0" bIns="0" anchor="ctr">
            <a:noAutofit/>
          </a:bodyPr>
          <a:lstStyle/>
          <a:p>
            <a:pPr algn="ctr">
              <a:buNone/>
              <a:defRPr sz="2850" b="1">
                <a:solidFill>
                  <a:srgbClr val="137F74"/>
                </a:solidFill>
                <a:latin typeface="Arial"/>
                <a:ea typeface="Arial"/>
                <a:cs typeface="Arial"/>
              </a:defRPr>
            </a:pPr>
            <a:r>
              <a:t>LJ</a:t>
            </a:r>
          </a:p>
        </p:txBody>
      </p:sp>
      <p:sp>
        <p:nvSpPr>
          <p:cNvPr id="4" name="矩形 3">
            <a:extLst>
              <a:ext uri="{FF2B5EF4-FFF2-40B4-BE49-F238E27FC236}">
                <a16:creationId xmlns:a16="http://schemas.microsoft.com/office/drawing/2014/main" id="{BBE9F82A-4F99-4974-B410-23D74B2E81AD}"/>
              </a:ext>
            </a:extLst>
          </p:cNvPr>
          <p:cNvSpPr>
            <a:spLocks noGrp="1"/>
          </p:cNvSpPr>
          <p:nvPr/>
        </p:nvSpPr>
        <p:spPr>
          <a:xfrm>
            <a:off x="533400" y="523875"/>
            <a:ext cx="4572000" cy="266700"/>
          </a:xfrm>
          <a:prstGeom prst="rect">
            <a:avLst/>
          </a:prstGeom>
        </p:spPr>
        <p:txBody>
          <a:bodyPr wrap="square" lIns="0" tIns="0" rIns="0" bIns="0" anchor="t">
            <a:noAutofit/>
          </a:bodyPr>
          <a:lstStyle/>
          <a:p>
            <a:pPr algn="l">
              <a:buNone/>
              <a:defRPr sz="1125" b="1">
                <a:solidFill>
                  <a:srgbClr val="137F74"/>
                </a:solidFill>
                <a:latin typeface="Arial"/>
                <a:ea typeface="Arial"/>
                <a:cs typeface="Arial"/>
              </a:defRPr>
            </a:pPr>
            <a:r>
              <a:t>THANK YOU</a:t>
            </a:r>
          </a:p>
        </p:txBody>
      </p:sp>
      <p:sp>
        <p:nvSpPr>
          <p:cNvPr id="5" name="矩形 4">
            <a:extLst>
              <a:ext uri="{FF2B5EF4-FFF2-40B4-BE49-F238E27FC236}">
                <a16:creationId xmlns:a16="http://schemas.microsoft.com/office/drawing/2014/main" id="{A4EF5B8D-1B70-4F35-BC60-584013AD640F}"/>
              </a:ext>
            </a:extLst>
          </p:cNvPr>
          <p:cNvSpPr>
            <a:spLocks noGrp="1"/>
          </p:cNvSpPr>
          <p:nvPr/>
        </p:nvSpPr>
        <p:spPr>
          <a:xfrm>
            <a:off x="533400" y="2343150"/>
            <a:ext cx="8096250" cy="914400"/>
          </a:xfrm>
          <a:prstGeom prst="rect">
            <a:avLst/>
          </a:prstGeom>
        </p:spPr>
        <p:txBody>
          <a:bodyPr wrap="square" lIns="0" tIns="0" rIns="0" bIns="0" anchor="b">
            <a:noAutofit/>
          </a:bodyPr>
          <a:lstStyle/>
          <a:p>
            <a:pPr algn="l">
              <a:buNone/>
              <a:defRPr sz="5400" b="1">
                <a:solidFill>
                  <a:srgbClr val="17201E"/>
                </a:solidFill>
                <a:latin typeface="Arial"/>
                <a:ea typeface="Arial"/>
                <a:cs typeface="Arial"/>
              </a:defRPr>
            </a:pPr>
            <a:r>
              <a:t>Questions are welcome</a:t>
            </a:r>
          </a:p>
        </p:txBody>
      </p:sp>
      <p:sp>
        <p:nvSpPr>
          <p:cNvPr id="6" name="矩形 5">
            <a:extLst>
              <a:ext uri="{FF2B5EF4-FFF2-40B4-BE49-F238E27FC236}">
                <a16:creationId xmlns:a16="http://schemas.microsoft.com/office/drawing/2014/main" id="{4EA3D1E1-88F1-495A-B76D-B8ADB8A2E308}"/>
              </a:ext>
            </a:extLst>
          </p:cNvPr>
          <p:cNvSpPr>
            <a:spLocks noGrp="1"/>
          </p:cNvSpPr>
          <p:nvPr/>
        </p:nvSpPr>
        <p:spPr>
          <a:xfrm>
            <a:off x="552450" y="3419475"/>
            <a:ext cx="8191500" cy="885825"/>
          </a:xfrm>
          <a:prstGeom prst="rect">
            <a:avLst/>
          </a:prstGeom>
        </p:spPr>
        <p:txBody>
          <a:bodyPr wrap="square" lIns="0" tIns="0" rIns="0" bIns="0" anchor="t">
            <a:normAutofit/>
          </a:bodyPr>
          <a:lstStyle/>
          <a:p>
            <a:pPr algn="l">
              <a:buNone/>
              <a:defRPr sz="2250" b="0">
                <a:solidFill>
                  <a:srgbClr val="65706D"/>
                </a:solidFill>
                <a:latin typeface="Arial"/>
                <a:ea typeface="Arial"/>
                <a:cs typeface="Arial"/>
              </a:defRPr>
            </a:pPr>
            <a:r>
              <a:t>LearnAIJava turns every attempt into evidence for learning</a:t>
            </a:r>
          </a:p>
        </p:txBody>
      </p:sp>
      <p:sp>
        <p:nvSpPr>
          <p:cNvPr id="7" name="矩形 6">
            <a:extLst>
              <a:ext uri="{FF2B5EF4-FFF2-40B4-BE49-F238E27FC236}">
                <a16:creationId xmlns:a16="http://schemas.microsoft.com/office/drawing/2014/main" id="{2ADA16DA-B0BC-4FBC-9E49-4883DDB532D8}"/>
              </a:ext>
            </a:extLst>
          </p:cNvPr>
          <p:cNvSpPr>
            <a:spLocks noGrp="1"/>
          </p:cNvSpPr>
          <p:nvPr/>
        </p:nvSpPr>
        <p:spPr>
          <a:xfrm>
            <a:off x="552450" y="4629150"/>
            <a:ext cx="1428750" cy="57150"/>
          </a:xfrm>
          <a:prstGeom prst="rect">
            <a:avLst/>
          </a:prstGeom>
          <a:solidFill>
            <a:srgbClr val="E8A11C"/>
          </a:solidFill>
          <a:ln w="0">
            <a:solidFill>
              <a:srgbClr val="E8A11C"/>
            </a:solidFill>
            <a:prstDash val="solid"/>
          </a:ln>
        </p:spPr>
        <p:txBody>
          <a:bodyPr/>
          <a:lstStyle/>
          <a:p>
            <a:endParaRPr/>
          </a:p>
        </p:txBody>
      </p:sp>
      <p:sp>
        <p:nvSpPr>
          <p:cNvPr id="8" name="矩形 7">
            <a:extLst>
              <a:ext uri="{FF2B5EF4-FFF2-40B4-BE49-F238E27FC236}">
                <a16:creationId xmlns:a16="http://schemas.microsoft.com/office/drawing/2014/main" id="{38940EAE-1D1E-44CF-A856-42476CA62312}"/>
              </a:ext>
            </a:extLst>
          </p:cNvPr>
          <p:cNvSpPr>
            <a:spLocks noGrp="1"/>
          </p:cNvSpPr>
          <p:nvPr/>
        </p:nvSpPr>
        <p:spPr>
          <a:xfrm>
            <a:off x="552450" y="4943475"/>
            <a:ext cx="6858000" cy="400050"/>
          </a:xfrm>
          <a:prstGeom prst="rect">
            <a:avLst/>
          </a:prstGeom>
        </p:spPr>
        <p:txBody>
          <a:bodyPr wrap="square" lIns="0" tIns="0" rIns="0" bIns="0" anchor="t">
            <a:noAutofit/>
          </a:bodyPr>
          <a:lstStyle/>
          <a:p>
            <a:pPr algn="l">
              <a:buNone/>
              <a:defRPr sz="1500" b="0">
                <a:solidFill>
                  <a:srgbClr val="17201E"/>
                </a:solidFill>
                <a:latin typeface="Arial"/>
                <a:ea typeface="Arial"/>
                <a:cs typeface="Arial"/>
              </a:defRPr>
            </a:pPr>
            <a:r>
              <a:t>Assignment → evaluation → feedback → measurable progress</a:t>
            </a:r>
          </a:p>
        </p:txBody>
      </p:sp>
      <p:sp>
        <p:nvSpPr>
          <p:cNvPr id="9" name="矩形 8">
            <a:extLst>
              <a:ext uri="{FF2B5EF4-FFF2-40B4-BE49-F238E27FC236}">
                <a16:creationId xmlns:a16="http://schemas.microsoft.com/office/drawing/2014/main" id="{7B3A3594-3C0D-4CD6-BF91-6887E3690F5B}"/>
              </a:ext>
            </a:extLst>
          </p:cNvPr>
          <p:cNvSpPr>
            <a:spLocks noGrp="1"/>
          </p:cNvSpPr>
          <p:nvPr/>
        </p:nvSpPr>
        <p:spPr>
          <a:xfrm>
            <a:off x="552450" y="6162675"/>
            <a:ext cx="4476750" cy="209550"/>
          </a:xfrm>
          <a:prstGeom prst="rect">
            <a:avLst/>
          </a:prstGeom>
        </p:spPr>
        <p:txBody>
          <a:bodyPr wrap="square" lIns="0" tIns="0" rIns="0" bIns="0" anchor="t">
            <a:noAutofit/>
          </a:bodyPr>
          <a:lstStyle/>
          <a:p>
            <a:pPr algn="l">
              <a:buNone/>
              <a:defRPr sz="975" b="0">
                <a:solidFill>
                  <a:srgbClr val="65706D"/>
                </a:solidFill>
                <a:latin typeface="Arial"/>
                <a:ea typeface="Arial"/>
                <a:cs typeface="Arial"/>
              </a:defRPr>
            </a:pPr>
            <a:r>
              <a:t>Test accounts only; no personal information is displayed</a:t>
            </a:r>
          </a:p>
        </p:txBody>
      </p:sp>
    </p:spTree>
    <p:extLst>
      <p:ext uri="{BB962C8B-B14F-4D97-AF65-F5344CB8AC3E}">
        <p14:creationId xmlns:p14="http://schemas.microsoft.com/office/powerpoint/2010/main" val="262262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0448491D-53A3-489C-8229-890C0DFAB1C8}"/>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APPENDIX — DFD LEVEL 1</a:t>
            </a:r>
          </a:p>
        </p:txBody>
      </p:sp>
      <p:sp>
        <p:nvSpPr>
          <p:cNvPr id="2" name="矩形 1">
            <a:extLst>
              <a:ext uri="{FF2B5EF4-FFF2-40B4-BE49-F238E27FC236}">
                <a16:creationId xmlns:a16="http://schemas.microsoft.com/office/drawing/2014/main" id="{0740B43A-2CC7-467B-88F3-B81CDBB914EE}"/>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Process 1.0: Manage Users and Classes</a:t>
            </a:r>
          </a:p>
        </p:txBody>
      </p:sp>
      <p:sp>
        <p:nvSpPr>
          <p:cNvPr id="3" name="矩形 2">
            <a:extLst>
              <a:ext uri="{FF2B5EF4-FFF2-40B4-BE49-F238E27FC236}">
                <a16:creationId xmlns:a16="http://schemas.microsoft.com/office/drawing/2014/main" id="{68419A98-44EF-427C-9628-ED6D834F1775}"/>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FCCB62AB-397D-43F4-94C3-C81880C487F5}"/>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A1</a:t>
            </a:r>
          </a:p>
        </p:txBody>
      </p:sp>
      <p:sp>
        <p:nvSpPr>
          <p:cNvPr id="5" name="矩形: 圆角 4">
            <a:extLst>
              <a:ext uri="{FF2B5EF4-FFF2-40B4-BE49-F238E27FC236}">
                <a16:creationId xmlns:a16="http://schemas.microsoft.com/office/drawing/2014/main" id="{49D2CCD4-49C7-48E2-A0CF-F7721971EF33}"/>
              </a:ext>
            </a:extLst>
          </p:cNvPr>
          <p:cNvSpPr>
            <a:spLocks noGrp="1"/>
          </p:cNvSpPr>
          <p:nvPr/>
        </p:nvSpPr>
        <p:spPr>
          <a:xfrm>
            <a:off x="438150" y="1323975"/>
            <a:ext cx="11315700" cy="4533900"/>
          </a:xfrm>
          <a:prstGeom prst="roundRect">
            <a:avLst>
              <a:gd name="adj" fmla="val 1681"/>
            </a:avLst>
          </a:prstGeom>
          <a:solidFill>
            <a:srgbClr val="FFFFFF"/>
          </a:solidFill>
          <a:ln w="9525">
            <a:solidFill>
              <a:srgbClr val="D6DEDB"/>
            </a:solidFill>
            <a:prstDash val="solid"/>
          </a:ln>
        </p:spPr>
        <p:txBody>
          <a:bodyPr/>
          <a:lstStyle/>
          <a:p>
            <a:endParaRPr/>
          </a:p>
        </p:txBody>
      </p:sp>
      <p:pic>
        <p:nvPicPr>
          <p:cNvPr id="16" name="图片 15"/>
          <p:cNvPicPr>
            <a:picLocks noChangeAspect="1"/>
          </p:cNvPicPr>
          <p:nvPr/>
        </p:nvPicPr>
        <p:blipFill>
          <a:blip r:embed="rId3"/>
          <a:stretch/>
        </p:blipFill>
        <p:spPr>
          <a:xfrm>
            <a:off x="2403055" y="1362075"/>
            <a:ext cx="7385890" cy="4457700"/>
          </a:xfrm>
          <a:prstGeom prst="roundRect">
            <a:avLst>
              <a:gd name="adj" fmla="val 1282"/>
            </a:avLst>
          </a:prstGeom>
        </p:spPr>
      </p:pic>
      <p:sp>
        <p:nvSpPr>
          <p:cNvPr id="7" name="矩形: 圆角 6">
            <a:extLst>
              <a:ext uri="{FF2B5EF4-FFF2-40B4-BE49-F238E27FC236}">
                <a16:creationId xmlns:a16="http://schemas.microsoft.com/office/drawing/2014/main" id="{2D57BC2C-D4AF-4371-876A-92C0ACBA7649}"/>
              </a:ext>
            </a:extLst>
          </p:cNvPr>
          <p:cNvSpPr>
            <a:spLocks noGrp="1"/>
          </p:cNvSpPr>
          <p:nvPr/>
        </p:nvSpPr>
        <p:spPr>
          <a:xfrm>
            <a:off x="438150" y="5991225"/>
            <a:ext cx="10477500" cy="428625"/>
          </a:xfrm>
          <a:prstGeom prst="roundRect">
            <a:avLst>
              <a:gd name="adj" fmla="val 17778"/>
            </a:avLst>
          </a:prstGeom>
          <a:solidFill>
            <a:srgbClr val="E7F4F1"/>
          </a:solidFill>
          <a:ln w="0">
            <a:solidFill>
              <a:srgbClr val="E7F4F1"/>
            </a:solidFill>
            <a:prstDash val="solid"/>
          </a:ln>
        </p:spPr>
        <p:txBody>
          <a:bodyPr/>
          <a:lstStyle/>
          <a:p>
            <a:endParaRPr/>
          </a:p>
        </p:txBody>
      </p:sp>
      <p:sp>
        <p:nvSpPr>
          <p:cNvPr id="8" name="矩形 7">
            <a:extLst>
              <a:ext uri="{FF2B5EF4-FFF2-40B4-BE49-F238E27FC236}">
                <a16:creationId xmlns:a16="http://schemas.microsoft.com/office/drawing/2014/main" id="{DE1F3899-A4CC-4063-A476-6CDC7ED969A0}"/>
              </a:ext>
            </a:extLst>
          </p:cNvPr>
          <p:cNvSpPr>
            <a:spLocks noGrp="1"/>
          </p:cNvSpPr>
          <p:nvPr/>
        </p:nvSpPr>
        <p:spPr>
          <a:xfrm>
            <a:off x="628650" y="6096000"/>
            <a:ext cx="10096500" cy="228600"/>
          </a:xfrm>
          <a:prstGeom prst="rect">
            <a:avLst/>
          </a:prstGeom>
        </p:spPr>
        <p:txBody>
          <a:bodyPr wrap="square" lIns="0" tIns="0" rIns="0" bIns="0" anchor="ctr">
            <a:normAutofit/>
          </a:bodyPr>
          <a:lstStyle/>
          <a:p>
            <a:pPr algn="l">
              <a:buNone/>
              <a:defRPr sz="1200" b="1">
                <a:solidFill>
                  <a:srgbClr val="0E625A"/>
                </a:solidFill>
                <a:latin typeface="Arial"/>
                <a:ea typeface="Arial"/>
                <a:cs typeface="Arial"/>
              </a:defRPr>
            </a:pPr>
            <a:r>
              <a:t>Users, approval, classes and membership.  </a:t>
            </a:r>
            <a:r>
              <a:rPr sz="1200" b="1" u="sng">
                <a:solidFill>
                  <a:srgbClr val="0E625A"/>
                </a:solidFill>
                <a:latin typeface="Arial"/>
                <a:ea typeface="Arial"/>
                <a:cs typeface="Arial"/>
                <a:hlinkClick r:id="rId4"/>
              </a:rPr>
              <a:t>Open editable .drawio source</a:t>
            </a:r>
          </a:p>
        </p:txBody>
      </p:sp>
    </p:spTree>
    <p:extLst>
      <p:ext uri="{BB962C8B-B14F-4D97-AF65-F5344CB8AC3E}">
        <p14:creationId xmlns:p14="http://schemas.microsoft.com/office/powerpoint/2010/main" val="1388148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DD2452F1-E61F-4E01-A7B5-5FC5BAEBE899}"/>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APPENDIX — DFD LEVEL 1</a:t>
            </a:r>
          </a:p>
        </p:txBody>
      </p:sp>
      <p:sp>
        <p:nvSpPr>
          <p:cNvPr id="2" name="矩形 1">
            <a:extLst>
              <a:ext uri="{FF2B5EF4-FFF2-40B4-BE49-F238E27FC236}">
                <a16:creationId xmlns:a16="http://schemas.microsoft.com/office/drawing/2014/main" id="{44540A38-4A5C-4C67-A4F3-8328E5B312FA}"/>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Process 2.0: Manage Assignments and Questions</a:t>
            </a:r>
          </a:p>
        </p:txBody>
      </p:sp>
      <p:sp>
        <p:nvSpPr>
          <p:cNvPr id="3" name="矩形 2">
            <a:extLst>
              <a:ext uri="{FF2B5EF4-FFF2-40B4-BE49-F238E27FC236}">
                <a16:creationId xmlns:a16="http://schemas.microsoft.com/office/drawing/2014/main" id="{82F0CD4C-DB87-4CD3-8406-96CB96331AD5}"/>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C77832A7-4549-47CA-A452-9ED86727CBC3}"/>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A2</a:t>
            </a:r>
          </a:p>
        </p:txBody>
      </p:sp>
      <p:sp>
        <p:nvSpPr>
          <p:cNvPr id="5" name="矩形: 圆角 4">
            <a:extLst>
              <a:ext uri="{FF2B5EF4-FFF2-40B4-BE49-F238E27FC236}">
                <a16:creationId xmlns:a16="http://schemas.microsoft.com/office/drawing/2014/main" id="{29F7A6B2-23D4-46B3-9B03-3FC48D3A7164}"/>
              </a:ext>
            </a:extLst>
          </p:cNvPr>
          <p:cNvSpPr>
            <a:spLocks noGrp="1"/>
          </p:cNvSpPr>
          <p:nvPr/>
        </p:nvSpPr>
        <p:spPr>
          <a:xfrm>
            <a:off x="438150" y="1323975"/>
            <a:ext cx="11315700" cy="4533900"/>
          </a:xfrm>
          <a:prstGeom prst="roundRect">
            <a:avLst>
              <a:gd name="adj" fmla="val 1681"/>
            </a:avLst>
          </a:prstGeom>
          <a:solidFill>
            <a:srgbClr val="FFFFFF"/>
          </a:solidFill>
          <a:ln w="9525">
            <a:solidFill>
              <a:srgbClr val="D6DEDB"/>
            </a:solidFill>
            <a:prstDash val="solid"/>
          </a:ln>
        </p:spPr>
        <p:txBody>
          <a:bodyPr/>
          <a:lstStyle/>
          <a:p>
            <a:endParaRPr/>
          </a:p>
        </p:txBody>
      </p:sp>
      <p:pic>
        <p:nvPicPr>
          <p:cNvPr id="16" name="图片 15"/>
          <p:cNvPicPr>
            <a:picLocks noChangeAspect="1"/>
          </p:cNvPicPr>
          <p:nvPr/>
        </p:nvPicPr>
        <p:blipFill>
          <a:blip r:embed="rId3"/>
          <a:stretch/>
        </p:blipFill>
        <p:spPr>
          <a:xfrm>
            <a:off x="2799687" y="1362075"/>
            <a:ext cx="6592625" cy="4457700"/>
          </a:xfrm>
          <a:prstGeom prst="roundRect">
            <a:avLst>
              <a:gd name="adj" fmla="val 1282"/>
            </a:avLst>
          </a:prstGeom>
        </p:spPr>
      </p:pic>
      <p:sp>
        <p:nvSpPr>
          <p:cNvPr id="7" name="矩形: 圆角 6">
            <a:extLst>
              <a:ext uri="{FF2B5EF4-FFF2-40B4-BE49-F238E27FC236}">
                <a16:creationId xmlns:a16="http://schemas.microsoft.com/office/drawing/2014/main" id="{1DC0E681-770E-451D-B5D6-429B5B771545}"/>
              </a:ext>
            </a:extLst>
          </p:cNvPr>
          <p:cNvSpPr>
            <a:spLocks noGrp="1"/>
          </p:cNvSpPr>
          <p:nvPr/>
        </p:nvSpPr>
        <p:spPr>
          <a:xfrm>
            <a:off x="438150" y="5991225"/>
            <a:ext cx="10477500" cy="428625"/>
          </a:xfrm>
          <a:prstGeom prst="roundRect">
            <a:avLst>
              <a:gd name="adj" fmla="val 17778"/>
            </a:avLst>
          </a:prstGeom>
          <a:solidFill>
            <a:srgbClr val="E7F4F1"/>
          </a:solidFill>
          <a:ln w="0">
            <a:solidFill>
              <a:srgbClr val="E7F4F1"/>
            </a:solidFill>
            <a:prstDash val="solid"/>
          </a:ln>
        </p:spPr>
        <p:txBody>
          <a:bodyPr/>
          <a:lstStyle/>
          <a:p>
            <a:endParaRPr/>
          </a:p>
        </p:txBody>
      </p:sp>
      <p:sp>
        <p:nvSpPr>
          <p:cNvPr id="8" name="矩形 7">
            <a:extLst>
              <a:ext uri="{FF2B5EF4-FFF2-40B4-BE49-F238E27FC236}">
                <a16:creationId xmlns:a16="http://schemas.microsoft.com/office/drawing/2014/main" id="{6F0927D6-7204-4BE9-BB43-B262F8D14FAF}"/>
              </a:ext>
            </a:extLst>
          </p:cNvPr>
          <p:cNvSpPr>
            <a:spLocks noGrp="1"/>
          </p:cNvSpPr>
          <p:nvPr/>
        </p:nvSpPr>
        <p:spPr>
          <a:xfrm>
            <a:off x="628650" y="6096000"/>
            <a:ext cx="10096500" cy="228600"/>
          </a:xfrm>
          <a:prstGeom prst="rect">
            <a:avLst/>
          </a:prstGeom>
        </p:spPr>
        <p:txBody>
          <a:bodyPr wrap="square" lIns="0" tIns="0" rIns="0" bIns="0" anchor="ctr">
            <a:normAutofit/>
          </a:bodyPr>
          <a:lstStyle/>
          <a:p>
            <a:pPr algn="l">
              <a:buNone/>
              <a:defRPr sz="1200" b="1">
                <a:solidFill>
                  <a:srgbClr val="0E625A"/>
                </a:solidFill>
                <a:latin typeface="Arial"/>
                <a:ea typeface="Arial"/>
                <a:cs typeface="Arial"/>
              </a:defRPr>
            </a:pPr>
            <a:r>
              <a:t>Questions, tests and assignment composition.  </a:t>
            </a:r>
            <a:r>
              <a:rPr sz="1200" b="1" u="sng">
                <a:solidFill>
                  <a:srgbClr val="0E625A"/>
                </a:solidFill>
                <a:latin typeface="Arial"/>
                <a:ea typeface="Arial"/>
                <a:cs typeface="Arial"/>
                <a:hlinkClick r:id="rId4"/>
              </a:rPr>
              <a:t>Open editable .drawio source</a:t>
            </a:r>
          </a:p>
        </p:txBody>
      </p:sp>
    </p:spTree>
    <p:extLst>
      <p:ext uri="{BB962C8B-B14F-4D97-AF65-F5344CB8AC3E}">
        <p14:creationId xmlns:p14="http://schemas.microsoft.com/office/powerpoint/2010/main" val="1978820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DDE662DE-A737-4D37-AD39-E9B11FF5E71B}"/>
              </a:ext>
            </a:extLst>
          </p:cNvPr>
          <p:cNvSpPr>
            <a:spLocks noGrp="1"/>
          </p:cNvSpPr>
          <p:nvPr/>
        </p:nvSpPr>
        <p:spPr>
          <a:xfrm>
            <a:off x="495300" y="285750"/>
            <a:ext cx="2381250" cy="209550"/>
          </a:xfrm>
          <a:prstGeom prst="rect">
            <a:avLst/>
          </a:prstGeom>
          <a:noFill/>
          <a:ln w="0">
            <a:noFill/>
          </a:ln>
        </p:spPr>
        <p:txBody>
          <a:bodyPr wrap="square" lIns="0" tIns="0" rIns="0" bIns="0" anchor="ctr">
            <a:normAutofit/>
          </a:bodyPr>
          <a:lstStyle/>
          <a:p>
            <a:pPr algn="l">
              <a:buNone/>
              <a:defRPr sz="975" b="1">
                <a:solidFill>
                  <a:srgbClr val="137F74"/>
                </a:solidFill>
                <a:latin typeface="Arial"/>
                <a:ea typeface="Arial"/>
                <a:cs typeface="Arial"/>
              </a:defRPr>
            </a:pPr>
            <a:r>
              <a:rPr sz="975" b="1">
                <a:solidFill>
                  <a:srgbClr val="137F74"/>
                </a:solidFill>
                <a:latin typeface="Arial"/>
                <a:ea typeface="Arial"/>
                <a:cs typeface="Arial"/>
              </a:rPr>
              <a:t>APPENDIX — DFD LEVEL 1</a:t>
            </a:r>
          </a:p>
        </p:txBody>
      </p:sp>
      <p:sp>
        <p:nvSpPr>
          <p:cNvPr id="2" name="矩形 1">
            <a:extLst>
              <a:ext uri="{FF2B5EF4-FFF2-40B4-BE49-F238E27FC236}">
                <a16:creationId xmlns:a16="http://schemas.microsoft.com/office/drawing/2014/main" id="{5D2DA113-C0B6-4BEC-A205-9D5E62D80EFE}"/>
              </a:ext>
            </a:extLst>
          </p:cNvPr>
          <p:cNvSpPr>
            <a:spLocks noGrp="1"/>
          </p:cNvSpPr>
          <p:nvPr/>
        </p:nvSpPr>
        <p:spPr>
          <a:xfrm>
            <a:off x="495300" y="523875"/>
            <a:ext cx="10668000" cy="590550"/>
          </a:xfrm>
          <a:prstGeom prst="rect">
            <a:avLst/>
          </a:prstGeom>
          <a:noFill/>
          <a:ln w="0">
            <a:noFill/>
          </a:ln>
        </p:spPr>
        <p:txBody>
          <a:bodyPr wrap="square" lIns="0" tIns="0" rIns="0" bIns="0" anchor="ctr">
            <a:normAutofit/>
          </a:bodyPr>
          <a:lstStyle/>
          <a:p>
            <a:pPr algn="l">
              <a:buNone/>
              <a:defRPr sz="2550" b="1">
                <a:solidFill>
                  <a:srgbClr val="17201E"/>
                </a:solidFill>
                <a:latin typeface="Arial"/>
                <a:ea typeface="Arial"/>
                <a:cs typeface="Arial"/>
              </a:defRPr>
            </a:pPr>
            <a:r>
              <a:rPr sz="2550" b="1">
                <a:solidFill>
                  <a:srgbClr val="17201E"/>
                </a:solidFill>
                <a:latin typeface="Arial"/>
                <a:ea typeface="Arial"/>
                <a:cs typeface="Arial"/>
              </a:rPr>
              <a:t>Process 3.0: Evaluate Code Submissions</a:t>
            </a:r>
          </a:p>
        </p:txBody>
      </p:sp>
      <p:sp>
        <p:nvSpPr>
          <p:cNvPr id="3" name="矩形 2">
            <a:extLst>
              <a:ext uri="{FF2B5EF4-FFF2-40B4-BE49-F238E27FC236}">
                <a16:creationId xmlns:a16="http://schemas.microsoft.com/office/drawing/2014/main" id="{DF49B5F2-67CE-4E5B-A7CB-D169162EA1BA}"/>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F6A56FBB-C045-4C6C-B349-8BD9376D8C88}"/>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A3</a:t>
            </a:r>
          </a:p>
        </p:txBody>
      </p:sp>
      <p:sp>
        <p:nvSpPr>
          <p:cNvPr id="5" name="矩形: 圆角 4">
            <a:extLst>
              <a:ext uri="{FF2B5EF4-FFF2-40B4-BE49-F238E27FC236}">
                <a16:creationId xmlns:a16="http://schemas.microsoft.com/office/drawing/2014/main" id="{AE3B519C-F2E6-4EA4-B7B5-A130F7A45CD6}"/>
              </a:ext>
            </a:extLst>
          </p:cNvPr>
          <p:cNvSpPr>
            <a:spLocks noGrp="1"/>
          </p:cNvSpPr>
          <p:nvPr/>
        </p:nvSpPr>
        <p:spPr>
          <a:xfrm>
            <a:off x="438150" y="1323975"/>
            <a:ext cx="11315700" cy="4533900"/>
          </a:xfrm>
          <a:prstGeom prst="roundRect">
            <a:avLst>
              <a:gd name="adj" fmla="val 1681"/>
            </a:avLst>
          </a:prstGeom>
          <a:solidFill>
            <a:srgbClr val="FFFFFF"/>
          </a:solidFill>
          <a:ln w="9525">
            <a:solidFill>
              <a:srgbClr val="D6DEDB"/>
            </a:solidFill>
            <a:prstDash val="solid"/>
          </a:ln>
        </p:spPr>
        <p:txBody>
          <a:bodyPr/>
          <a:lstStyle/>
          <a:p>
            <a:endParaRPr/>
          </a:p>
        </p:txBody>
      </p:sp>
      <p:pic>
        <p:nvPicPr>
          <p:cNvPr id="16" name="图片 15"/>
          <p:cNvPicPr>
            <a:picLocks noChangeAspect="1"/>
          </p:cNvPicPr>
          <p:nvPr/>
        </p:nvPicPr>
        <p:blipFill>
          <a:blip r:embed="rId3"/>
          <a:stretch/>
        </p:blipFill>
        <p:spPr>
          <a:xfrm>
            <a:off x="3241231" y="1362075"/>
            <a:ext cx="5709538" cy="4457700"/>
          </a:xfrm>
          <a:prstGeom prst="roundRect">
            <a:avLst>
              <a:gd name="adj" fmla="val 1282"/>
            </a:avLst>
          </a:prstGeom>
        </p:spPr>
      </p:pic>
      <p:sp>
        <p:nvSpPr>
          <p:cNvPr id="7" name="矩形: 圆角 6">
            <a:extLst>
              <a:ext uri="{FF2B5EF4-FFF2-40B4-BE49-F238E27FC236}">
                <a16:creationId xmlns:a16="http://schemas.microsoft.com/office/drawing/2014/main" id="{4305651C-F798-4FC6-8DCD-EF0D0E8ED90D}"/>
              </a:ext>
            </a:extLst>
          </p:cNvPr>
          <p:cNvSpPr>
            <a:spLocks noGrp="1"/>
          </p:cNvSpPr>
          <p:nvPr/>
        </p:nvSpPr>
        <p:spPr>
          <a:xfrm>
            <a:off x="438150" y="5991225"/>
            <a:ext cx="10477500" cy="428625"/>
          </a:xfrm>
          <a:prstGeom prst="roundRect">
            <a:avLst>
              <a:gd name="adj" fmla="val 17778"/>
            </a:avLst>
          </a:prstGeom>
          <a:solidFill>
            <a:srgbClr val="E7F4F1"/>
          </a:solidFill>
          <a:ln w="0">
            <a:solidFill>
              <a:srgbClr val="E7F4F1"/>
            </a:solidFill>
            <a:prstDash val="solid"/>
          </a:ln>
        </p:spPr>
        <p:txBody>
          <a:bodyPr/>
          <a:lstStyle/>
          <a:p>
            <a:endParaRPr/>
          </a:p>
        </p:txBody>
      </p:sp>
      <p:sp>
        <p:nvSpPr>
          <p:cNvPr id="8" name="矩形 7">
            <a:extLst>
              <a:ext uri="{FF2B5EF4-FFF2-40B4-BE49-F238E27FC236}">
                <a16:creationId xmlns:a16="http://schemas.microsoft.com/office/drawing/2014/main" id="{EC292E11-0D97-45E4-B7DD-BA8F07FD879F}"/>
              </a:ext>
            </a:extLst>
          </p:cNvPr>
          <p:cNvSpPr>
            <a:spLocks noGrp="1"/>
          </p:cNvSpPr>
          <p:nvPr/>
        </p:nvSpPr>
        <p:spPr>
          <a:xfrm>
            <a:off x="628650" y="6096000"/>
            <a:ext cx="10096500" cy="228600"/>
          </a:xfrm>
          <a:prstGeom prst="rect">
            <a:avLst/>
          </a:prstGeom>
        </p:spPr>
        <p:txBody>
          <a:bodyPr wrap="square" lIns="0" tIns="0" rIns="0" bIns="0" anchor="ctr">
            <a:normAutofit/>
          </a:bodyPr>
          <a:lstStyle/>
          <a:p>
            <a:pPr algn="l">
              <a:buNone/>
              <a:defRPr sz="1200" b="1">
                <a:solidFill>
                  <a:srgbClr val="0E625A"/>
                </a:solidFill>
                <a:latin typeface="Arial"/>
                <a:ea typeface="Arial"/>
                <a:cs typeface="Arial"/>
              </a:defRPr>
            </a:pPr>
            <a:r>
              <a:t>Validation, execution, scoring and evidence.  </a:t>
            </a:r>
            <a:r>
              <a:rPr sz="1200" b="1" u="sng">
                <a:solidFill>
                  <a:srgbClr val="0E625A"/>
                </a:solidFill>
                <a:latin typeface="Arial"/>
                <a:ea typeface="Arial"/>
                <a:cs typeface="Arial"/>
                <a:hlinkClick r:id="rId4"/>
              </a:rPr>
              <a:t>Open editable .drawio source</a:t>
            </a:r>
          </a:p>
        </p:txBody>
      </p:sp>
    </p:spTree>
    <p:extLst>
      <p:ext uri="{BB962C8B-B14F-4D97-AF65-F5344CB8AC3E}">
        <p14:creationId xmlns:p14="http://schemas.microsoft.com/office/powerpoint/2010/main" val="251319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41FC0CC3-40AF-47B2-9D93-B02FD51D313E}"/>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CURRENT STATE / GAP / RESPONSE</a:t>
            </a:r>
          </a:p>
        </p:txBody>
      </p:sp>
      <p:sp>
        <p:nvSpPr>
          <p:cNvPr id="2" name="矩形 1">
            <a:extLst>
              <a:ext uri="{FF2B5EF4-FFF2-40B4-BE49-F238E27FC236}">
                <a16:creationId xmlns:a16="http://schemas.microsoft.com/office/drawing/2014/main" id="{99BB68B6-A4DB-4030-933E-802AAD097410}"/>
              </a:ext>
            </a:extLst>
          </p:cNvPr>
          <p:cNvSpPr>
            <a:spLocks noGrp="1"/>
          </p:cNvSpPr>
          <p:nvPr/>
        </p:nvSpPr>
        <p:spPr>
          <a:xfrm>
            <a:off x="495300" y="523875"/>
            <a:ext cx="10668000" cy="590550"/>
          </a:xfrm>
          <a:prstGeom prst="rect">
            <a:avLst/>
          </a:prstGeom>
        </p:spPr>
        <p:txBody>
          <a:bodyPr wrap="square" lIns="0" tIns="0" rIns="0" bIns="0" anchor="t">
            <a:normAutofit fontScale="81317"/>
          </a:bodyPr>
          <a:lstStyle/>
          <a:p>
            <a:pPr algn="l">
              <a:buNone/>
              <a:defRPr sz="2850" b="1">
                <a:solidFill>
                  <a:srgbClr val="17201E"/>
                </a:solidFill>
                <a:latin typeface="Arial"/>
                <a:ea typeface="Arial"/>
                <a:cs typeface="Arial"/>
              </a:defRPr>
            </a:pPr>
            <a:r>
              <a:t>LearnAIJava complements UKM Folio VPL with explainable learning support</a:t>
            </a:r>
          </a:p>
        </p:txBody>
      </p:sp>
      <p:sp>
        <p:nvSpPr>
          <p:cNvPr id="3" name="矩形 2">
            <a:extLst>
              <a:ext uri="{FF2B5EF4-FFF2-40B4-BE49-F238E27FC236}">
                <a16:creationId xmlns:a16="http://schemas.microsoft.com/office/drawing/2014/main" id="{951CA3B5-C148-4E0C-81C5-4A95F048483E}"/>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252D91C7-9B75-4EED-AFAA-FCFCB660C164}"/>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2</a:t>
            </a:r>
          </a:p>
        </p:txBody>
      </p:sp>
      <p:sp>
        <p:nvSpPr>
          <p:cNvPr id="5" name="矩形 4">
            <a:extLst>
              <a:ext uri="{FF2B5EF4-FFF2-40B4-BE49-F238E27FC236}">
                <a16:creationId xmlns:a16="http://schemas.microsoft.com/office/drawing/2014/main" id="{39C61E40-A3E1-4E44-ABC2-0A562D9690D5}"/>
              </a:ext>
            </a:extLst>
          </p:cNvPr>
          <p:cNvSpPr>
            <a:spLocks noGrp="1"/>
          </p:cNvSpPr>
          <p:nvPr/>
        </p:nvSpPr>
        <p:spPr>
          <a:xfrm>
            <a:off x="495300" y="1628775"/>
            <a:ext cx="809625" cy="22860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TODAY</a:t>
            </a:r>
          </a:p>
        </p:txBody>
      </p:sp>
      <p:sp>
        <p:nvSpPr>
          <p:cNvPr id="6" name="矩形 5">
            <a:extLst>
              <a:ext uri="{FF2B5EF4-FFF2-40B4-BE49-F238E27FC236}">
                <a16:creationId xmlns:a16="http://schemas.microsoft.com/office/drawing/2014/main" id="{27A6C1D5-5988-4633-A656-991958000655}"/>
              </a:ext>
            </a:extLst>
          </p:cNvPr>
          <p:cNvSpPr>
            <a:spLocks noGrp="1"/>
          </p:cNvSpPr>
          <p:nvPr/>
        </p:nvSpPr>
        <p:spPr>
          <a:xfrm>
            <a:off x="495300" y="2019300"/>
            <a:ext cx="742950" cy="723900"/>
          </a:xfrm>
          <a:prstGeom prst="rect">
            <a:avLst/>
          </a:prstGeom>
        </p:spPr>
        <p:txBody>
          <a:bodyPr wrap="square" lIns="0" tIns="0" rIns="0" bIns="0" anchor="t">
            <a:noAutofit/>
          </a:bodyPr>
          <a:lstStyle/>
          <a:p>
            <a:pPr algn="l">
              <a:buNone/>
              <a:defRPr sz="4200" b="1">
                <a:solidFill>
                  <a:srgbClr val="137F74"/>
                </a:solidFill>
                <a:latin typeface="Arial"/>
                <a:ea typeface="Arial"/>
                <a:cs typeface="Arial"/>
              </a:defRPr>
            </a:pPr>
            <a:r>
              <a:t>V</a:t>
            </a:r>
          </a:p>
        </p:txBody>
      </p:sp>
      <p:sp>
        <p:nvSpPr>
          <p:cNvPr id="7" name="矩形 6">
            <a:extLst>
              <a:ext uri="{FF2B5EF4-FFF2-40B4-BE49-F238E27FC236}">
                <a16:creationId xmlns:a16="http://schemas.microsoft.com/office/drawing/2014/main" id="{5842055A-6BD9-42E6-813C-5C6186DE55CF}"/>
              </a:ext>
            </a:extLst>
          </p:cNvPr>
          <p:cNvSpPr>
            <a:spLocks noGrp="1"/>
          </p:cNvSpPr>
          <p:nvPr/>
        </p:nvSpPr>
        <p:spPr>
          <a:xfrm>
            <a:off x="495300" y="2857500"/>
            <a:ext cx="3190875" cy="409575"/>
          </a:xfrm>
          <a:prstGeom prst="rect">
            <a:avLst/>
          </a:prstGeom>
        </p:spPr>
        <p:txBody>
          <a:bodyPr wrap="square" lIns="0" tIns="0" rIns="0" bIns="0" anchor="t">
            <a:noAutofit/>
          </a:bodyPr>
          <a:lstStyle/>
          <a:p>
            <a:pPr algn="l">
              <a:buNone/>
              <a:defRPr sz="2025" b="1">
                <a:solidFill>
                  <a:srgbClr val="17201E"/>
                </a:solidFill>
                <a:latin typeface="Arial"/>
                <a:ea typeface="Arial"/>
                <a:cs typeface="Arial"/>
              </a:defRPr>
            </a:pPr>
            <a:r>
              <a:t>UKM Folio VPL</a:t>
            </a:r>
          </a:p>
        </p:txBody>
      </p:sp>
      <p:sp>
        <p:nvSpPr>
          <p:cNvPr id="8" name="矩形 7">
            <a:extLst>
              <a:ext uri="{FF2B5EF4-FFF2-40B4-BE49-F238E27FC236}">
                <a16:creationId xmlns:a16="http://schemas.microsoft.com/office/drawing/2014/main" id="{A098E3E4-ED50-4158-8295-22C76B171984}"/>
              </a:ext>
            </a:extLst>
          </p:cNvPr>
          <p:cNvSpPr>
            <a:spLocks noGrp="1"/>
          </p:cNvSpPr>
          <p:nvPr/>
        </p:nvSpPr>
        <p:spPr>
          <a:xfrm>
            <a:off x="495300" y="3390900"/>
            <a:ext cx="495300" cy="38100"/>
          </a:xfrm>
          <a:prstGeom prst="rect">
            <a:avLst/>
          </a:prstGeom>
          <a:solidFill>
            <a:srgbClr val="137F74"/>
          </a:solidFill>
          <a:ln w="0">
            <a:solidFill>
              <a:srgbClr val="137F74"/>
            </a:solidFill>
            <a:prstDash val="solid"/>
          </a:ln>
        </p:spPr>
        <p:txBody>
          <a:bodyPr/>
          <a:lstStyle/>
          <a:p>
            <a:endParaRPr/>
          </a:p>
        </p:txBody>
      </p:sp>
      <p:sp>
        <p:nvSpPr>
          <p:cNvPr id="9" name="矩形 8">
            <a:extLst>
              <a:ext uri="{FF2B5EF4-FFF2-40B4-BE49-F238E27FC236}">
                <a16:creationId xmlns:a16="http://schemas.microsoft.com/office/drawing/2014/main" id="{680503F8-D524-4312-BE23-3F73C4A67842}"/>
              </a:ext>
            </a:extLst>
          </p:cNvPr>
          <p:cNvSpPr>
            <a:spLocks noGrp="1"/>
          </p:cNvSpPr>
          <p:nvPr/>
        </p:nvSpPr>
        <p:spPr>
          <a:xfrm>
            <a:off x="495300" y="3638550"/>
            <a:ext cx="3143250" cy="2152650"/>
          </a:xfrm>
          <a:prstGeom prst="rect">
            <a:avLst/>
          </a:prstGeom>
        </p:spPr>
        <p:txBody>
          <a:bodyPr wrap="square" lIns="0" tIns="0" rIns="0" bIns="0" anchor="t">
            <a:normAutofit/>
          </a:bodyPr>
          <a:lstStyle/>
          <a:p>
            <a:pPr algn="l">
              <a:buNone/>
              <a:defRPr sz="1350" b="0">
                <a:solidFill>
                  <a:srgbClr val="65706D"/>
                </a:solidFill>
                <a:latin typeface="Arial"/>
                <a:ea typeface="Arial"/>
                <a:cs typeface="Arial"/>
              </a:defRPr>
            </a:pPr>
            <a:r>
              <a:t>Course-linked Java submission</a:t>
            </a:r>
          </a:p>
          <a:p>
            <a:pPr algn="l">
              <a:buNone/>
              <a:defRPr sz="1350" b="0">
                <a:solidFill>
                  <a:srgbClr val="65706D"/>
                </a:solidFill>
                <a:latin typeface="Arial"/>
                <a:ea typeface="Arial"/>
                <a:cs typeface="Arial"/>
              </a:defRPr>
            </a:pPr>
            <a:r>
              <a:t>Automated execution and tests</a:t>
            </a:r>
          </a:p>
          <a:p>
            <a:pPr algn="l">
              <a:buNone/>
              <a:defRPr sz="1350" b="0">
                <a:solidFill>
                  <a:srgbClr val="65706D"/>
                </a:solidFill>
                <a:latin typeface="Arial"/>
                <a:ea typeface="Arial"/>
                <a:cs typeface="Arial"/>
              </a:defRPr>
            </a:pPr>
            <a:r>
              <a:t>Test summary and grade evidence</a:t>
            </a:r>
          </a:p>
          <a:p>
            <a:pPr algn="l">
              <a:buNone/>
              <a:defRPr sz="1350" b="0">
                <a:solidFill>
                  <a:srgbClr val="65706D"/>
                </a:solidFill>
                <a:latin typeface="Arial"/>
                <a:ea typeface="Arial"/>
                <a:cs typeface="Arial"/>
              </a:defRPr>
            </a:pPr>
            <a:endParaRPr/>
          </a:p>
          <a:p>
            <a:pPr algn="l">
              <a:buNone/>
              <a:defRPr sz="1350" b="0">
                <a:solidFill>
                  <a:srgbClr val="65706D"/>
                </a:solidFill>
                <a:latin typeface="Arial"/>
                <a:ea typeface="Arial"/>
                <a:cs typeface="Arial"/>
              </a:defRPr>
            </a:pPr>
            <a:r>
              <a:t>The workflow is effective for checking whether code meets configured cases.</a:t>
            </a:r>
          </a:p>
        </p:txBody>
      </p:sp>
      <p:sp>
        <p:nvSpPr>
          <p:cNvPr id="10" name="矩形 9">
            <a:extLst>
              <a:ext uri="{FF2B5EF4-FFF2-40B4-BE49-F238E27FC236}">
                <a16:creationId xmlns:a16="http://schemas.microsoft.com/office/drawing/2014/main" id="{520D311D-A86B-4E08-B7AA-6EE604102C42}"/>
              </a:ext>
            </a:extLst>
          </p:cNvPr>
          <p:cNvSpPr>
            <a:spLocks noGrp="1"/>
          </p:cNvSpPr>
          <p:nvPr/>
        </p:nvSpPr>
        <p:spPr>
          <a:xfrm>
            <a:off x="4305300" y="1628775"/>
            <a:ext cx="809625" cy="22860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GAP</a:t>
            </a:r>
          </a:p>
        </p:txBody>
      </p:sp>
      <p:sp>
        <p:nvSpPr>
          <p:cNvPr id="11" name="矩形 10">
            <a:extLst>
              <a:ext uri="{FF2B5EF4-FFF2-40B4-BE49-F238E27FC236}">
                <a16:creationId xmlns:a16="http://schemas.microsoft.com/office/drawing/2014/main" id="{7FB1F4DF-A993-4895-83FB-C0EB6BC2E62A}"/>
              </a:ext>
            </a:extLst>
          </p:cNvPr>
          <p:cNvSpPr>
            <a:spLocks noGrp="1"/>
          </p:cNvSpPr>
          <p:nvPr/>
        </p:nvSpPr>
        <p:spPr>
          <a:xfrm>
            <a:off x="4305300" y="2019300"/>
            <a:ext cx="742950" cy="723900"/>
          </a:xfrm>
          <a:prstGeom prst="rect">
            <a:avLst/>
          </a:prstGeom>
        </p:spPr>
        <p:txBody>
          <a:bodyPr wrap="square" lIns="0" tIns="0" rIns="0" bIns="0" anchor="t">
            <a:noAutofit/>
          </a:bodyPr>
          <a:lstStyle/>
          <a:p>
            <a:pPr algn="l">
              <a:buNone/>
              <a:defRPr sz="4200" b="1">
                <a:solidFill>
                  <a:srgbClr val="E8A11C"/>
                </a:solidFill>
                <a:latin typeface="Arial"/>
                <a:ea typeface="Arial"/>
                <a:cs typeface="Arial"/>
              </a:defRPr>
            </a:pPr>
            <a:r>
              <a:t>!</a:t>
            </a:r>
          </a:p>
        </p:txBody>
      </p:sp>
      <p:sp>
        <p:nvSpPr>
          <p:cNvPr id="12" name="矩形 11">
            <a:extLst>
              <a:ext uri="{FF2B5EF4-FFF2-40B4-BE49-F238E27FC236}">
                <a16:creationId xmlns:a16="http://schemas.microsoft.com/office/drawing/2014/main" id="{E9179E55-7736-47A1-B820-5B78FB475D12}"/>
              </a:ext>
            </a:extLst>
          </p:cNvPr>
          <p:cNvSpPr>
            <a:spLocks noGrp="1"/>
          </p:cNvSpPr>
          <p:nvPr/>
        </p:nvSpPr>
        <p:spPr>
          <a:xfrm>
            <a:off x="4305300" y="2857500"/>
            <a:ext cx="3190875" cy="409575"/>
          </a:xfrm>
          <a:prstGeom prst="rect">
            <a:avLst/>
          </a:prstGeom>
        </p:spPr>
        <p:txBody>
          <a:bodyPr wrap="square" lIns="0" tIns="0" rIns="0" bIns="0" anchor="t">
            <a:noAutofit/>
          </a:bodyPr>
          <a:lstStyle/>
          <a:p>
            <a:pPr algn="l">
              <a:buNone/>
              <a:defRPr sz="2025" b="1">
                <a:solidFill>
                  <a:srgbClr val="17201E"/>
                </a:solidFill>
                <a:latin typeface="Arial"/>
                <a:ea typeface="Arial"/>
                <a:cs typeface="Arial"/>
              </a:defRPr>
            </a:pPr>
            <a:r>
              <a:t>Learning gap</a:t>
            </a:r>
          </a:p>
        </p:txBody>
      </p:sp>
      <p:sp>
        <p:nvSpPr>
          <p:cNvPr id="13" name="矩形 12">
            <a:extLst>
              <a:ext uri="{FF2B5EF4-FFF2-40B4-BE49-F238E27FC236}">
                <a16:creationId xmlns:a16="http://schemas.microsoft.com/office/drawing/2014/main" id="{857E85AF-AA60-4F73-9BBF-B7A77ADA3DDD}"/>
              </a:ext>
            </a:extLst>
          </p:cNvPr>
          <p:cNvSpPr>
            <a:spLocks noGrp="1"/>
          </p:cNvSpPr>
          <p:nvPr/>
        </p:nvSpPr>
        <p:spPr>
          <a:xfrm>
            <a:off x="4305300" y="3390900"/>
            <a:ext cx="495300" cy="38100"/>
          </a:xfrm>
          <a:prstGeom prst="rect">
            <a:avLst/>
          </a:prstGeom>
          <a:solidFill>
            <a:srgbClr val="E8A11C"/>
          </a:solidFill>
          <a:ln w="0">
            <a:solidFill>
              <a:srgbClr val="E8A11C"/>
            </a:solidFill>
            <a:prstDash val="solid"/>
          </a:ln>
        </p:spPr>
        <p:txBody>
          <a:bodyPr/>
          <a:lstStyle/>
          <a:p>
            <a:endParaRPr/>
          </a:p>
        </p:txBody>
      </p:sp>
      <p:sp>
        <p:nvSpPr>
          <p:cNvPr id="14" name="矩形 13">
            <a:extLst>
              <a:ext uri="{FF2B5EF4-FFF2-40B4-BE49-F238E27FC236}">
                <a16:creationId xmlns:a16="http://schemas.microsoft.com/office/drawing/2014/main" id="{15725189-D751-423A-AC4A-32750EB93C10}"/>
              </a:ext>
            </a:extLst>
          </p:cNvPr>
          <p:cNvSpPr>
            <a:spLocks noGrp="1"/>
          </p:cNvSpPr>
          <p:nvPr/>
        </p:nvSpPr>
        <p:spPr>
          <a:xfrm>
            <a:off x="4305300" y="3638550"/>
            <a:ext cx="3143250" cy="2152650"/>
          </a:xfrm>
          <a:prstGeom prst="rect">
            <a:avLst/>
          </a:prstGeom>
        </p:spPr>
        <p:txBody>
          <a:bodyPr wrap="square" lIns="0" tIns="0" rIns="0" bIns="0" anchor="t">
            <a:normAutofit/>
          </a:bodyPr>
          <a:lstStyle/>
          <a:p>
            <a:pPr algn="l">
              <a:buNone/>
              <a:defRPr sz="1350" b="0">
                <a:solidFill>
                  <a:srgbClr val="65706D"/>
                </a:solidFill>
                <a:latin typeface="Arial"/>
                <a:ea typeface="Arial"/>
                <a:cs typeface="Arial"/>
              </a:defRPr>
            </a:pPr>
            <a:r>
              <a:t>Pass / fail evidence shows the outcome, but beginners may still need clearer explanations of the likely cause.</a:t>
            </a:r>
          </a:p>
          <a:p>
            <a:pPr algn="l">
              <a:buNone/>
              <a:defRPr sz="1350" b="0">
                <a:solidFill>
                  <a:srgbClr val="65706D"/>
                </a:solidFill>
                <a:latin typeface="Arial"/>
                <a:ea typeface="Arial"/>
                <a:cs typeface="Arial"/>
              </a:defRPr>
            </a:pPr>
            <a:endParaRPr/>
          </a:p>
          <a:p>
            <a:pPr algn="l">
              <a:buNone/>
              <a:defRPr sz="1350" b="0">
                <a:solidFill>
                  <a:srgbClr val="65706D"/>
                </a:solidFill>
                <a:latin typeface="Arial"/>
                <a:ea typeface="Arial"/>
                <a:cs typeface="Arial"/>
              </a:defRPr>
            </a:pPr>
            <a:r>
              <a:t>Repeated attempts should also become visible learning progress.</a:t>
            </a:r>
          </a:p>
        </p:txBody>
      </p:sp>
      <p:sp>
        <p:nvSpPr>
          <p:cNvPr id="15" name="矩形 14">
            <a:extLst>
              <a:ext uri="{FF2B5EF4-FFF2-40B4-BE49-F238E27FC236}">
                <a16:creationId xmlns:a16="http://schemas.microsoft.com/office/drawing/2014/main" id="{4BD2A947-CAB0-4A75-BE2E-894829E45C5E}"/>
              </a:ext>
            </a:extLst>
          </p:cNvPr>
          <p:cNvSpPr>
            <a:spLocks noGrp="1"/>
          </p:cNvSpPr>
          <p:nvPr/>
        </p:nvSpPr>
        <p:spPr>
          <a:xfrm>
            <a:off x="8115300" y="1628775"/>
            <a:ext cx="809625" cy="22860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ADD</a:t>
            </a:r>
          </a:p>
        </p:txBody>
      </p:sp>
      <p:sp>
        <p:nvSpPr>
          <p:cNvPr id="16" name="矩形 15">
            <a:extLst>
              <a:ext uri="{FF2B5EF4-FFF2-40B4-BE49-F238E27FC236}">
                <a16:creationId xmlns:a16="http://schemas.microsoft.com/office/drawing/2014/main" id="{982BFA19-9418-40AB-BD05-F084E0E7CEDD}"/>
              </a:ext>
            </a:extLst>
          </p:cNvPr>
          <p:cNvSpPr>
            <a:spLocks noGrp="1"/>
          </p:cNvSpPr>
          <p:nvPr/>
        </p:nvSpPr>
        <p:spPr>
          <a:xfrm>
            <a:off x="8115300" y="2019300"/>
            <a:ext cx="742950" cy="723900"/>
          </a:xfrm>
          <a:prstGeom prst="rect">
            <a:avLst/>
          </a:prstGeom>
        </p:spPr>
        <p:txBody>
          <a:bodyPr wrap="square" lIns="0" tIns="0" rIns="0" bIns="0" anchor="t">
            <a:noAutofit/>
          </a:bodyPr>
          <a:lstStyle/>
          <a:p>
            <a:pPr algn="l">
              <a:buNone/>
              <a:defRPr sz="4200" b="1">
                <a:solidFill>
                  <a:srgbClr val="137F74"/>
                </a:solidFill>
                <a:latin typeface="Arial"/>
                <a:ea typeface="Arial"/>
                <a:cs typeface="Arial"/>
              </a:defRPr>
            </a:pPr>
            <a:r>
              <a:t>+</a:t>
            </a:r>
          </a:p>
        </p:txBody>
      </p:sp>
      <p:sp>
        <p:nvSpPr>
          <p:cNvPr id="17" name="矩形 16">
            <a:extLst>
              <a:ext uri="{FF2B5EF4-FFF2-40B4-BE49-F238E27FC236}">
                <a16:creationId xmlns:a16="http://schemas.microsoft.com/office/drawing/2014/main" id="{386F39AD-7D3F-444D-AF63-9D7D879BAE38}"/>
              </a:ext>
            </a:extLst>
          </p:cNvPr>
          <p:cNvSpPr>
            <a:spLocks noGrp="1"/>
          </p:cNvSpPr>
          <p:nvPr/>
        </p:nvSpPr>
        <p:spPr>
          <a:xfrm>
            <a:off x="8115300" y="2857500"/>
            <a:ext cx="3190875" cy="409575"/>
          </a:xfrm>
          <a:prstGeom prst="rect">
            <a:avLst/>
          </a:prstGeom>
        </p:spPr>
        <p:txBody>
          <a:bodyPr wrap="square" lIns="0" tIns="0" rIns="0" bIns="0" anchor="t">
            <a:noAutofit/>
          </a:bodyPr>
          <a:lstStyle/>
          <a:p>
            <a:pPr algn="l">
              <a:buNone/>
              <a:defRPr sz="2025" b="1">
                <a:solidFill>
                  <a:srgbClr val="17201E"/>
                </a:solidFill>
                <a:latin typeface="Arial"/>
                <a:ea typeface="Arial"/>
                <a:cs typeface="Arial"/>
              </a:defRPr>
            </a:pPr>
            <a:r>
              <a:t>LearnAIJava response</a:t>
            </a:r>
          </a:p>
        </p:txBody>
      </p:sp>
      <p:sp>
        <p:nvSpPr>
          <p:cNvPr id="18" name="矩形 17">
            <a:extLst>
              <a:ext uri="{FF2B5EF4-FFF2-40B4-BE49-F238E27FC236}">
                <a16:creationId xmlns:a16="http://schemas.microsoft.com/office/drawing/2014/main" id="{114D80B3-35B8-4119-A6D2-311675AE997E}"/>
              </a:ext>
            </a:extLst>
          </p:cNvPr>
          <p:cNvSpPr>
            <a:spLocks noGrp="1"/>
          </p:cNvSpPr>
          <p:nvPr/>
        </p:nvSpPr>
        <p:spPr>
          <a:xfrm>
            <a:off x="8115300" y="3390900"/>
            <a:ext cx="495300" cy="38100"/>
          </a:xfrm>
          <a:prstGeom prst="rect">
            <a:avLst/>
          </a:prstGeom>
          <a:solidFill>
            <a:srgbClr val="137F74"/>
          </a:solidFill>
          <a:ln w="0">
            <a:solidFill>
              <a:srgbClr val="137F74"/>
            </a:solidFill>
            <a:prstDash val="solid"/>
          </a:ln>
        </p:spPr>
        <p:txBody>
          <a:bodyPr/>
          <a:lstStyle/>
          <a:p>
            <a:endParaRPr/>
          </a:p>
        </p:txBody>
      </p:sp>
      <p:sp>
        <p:nvSpPr>
          <p:cNvPr id="19" name="矩形 18">
            <a:extLst>
              <a:ext uri="{FF2B5EF4-FFF2-40B4-BE49-F238E27FC236}">
                <a16:creationId xmlns:a16="http://schemas.microsoft.com/office/drawing/2014/main" id="{EC186A9E-9E53-458E-858B-A9C082A8836B}"/>
              </a:ext>
            </a:extLst>
          </p:cNvPr>
          <p:cNvSpPr>
            <a:spLocks noGrp="1"/>
          </p:cNvSpPr>
          <p:nvPr/>
        </p:nvSpPr>
        <p:spPr>
          <a:xfrm>
            <a:off x="8115300" y="3638550"/>
            <a:ext cx="3143250" cy="2152650"/>
          </a:xfrm>
          <a:prstGeom prst="rect">
            <a:avLst/>
          </a:prstGeom>
        </p:spPr>
        <p:txBody>
          <a:bodyPr wrap="square" lIns="0" tIns="0" rIns="0" bIns="0" anchor="t">
            <a:normAutofit/>
          </a:bodyPr>
          <a:lstStyle/>
          <a:p>
            <a:pPr algn="l">
              <a:buNone/>
              <a:defRPr sz="1350" b="0">
                <a:solidFill>
                  <a:srgbClr val="65706D"/>
                </a:solidFill>
                <a:latin typeface="Arial"/>
                <a:ea typeface="Arial"/>
                <a:cs typeface="Arial"/>
              </a:defRPr>
            </a:pPr>
            <a:r>
              <a:t>Retains automated checking, then adds controlled feedback, weighted evidence, submission history and student/class analytics.</a:t>
            </a:r>
          </a:p>
          <a:p>
            <a:pPr algn="l">
              <a:buNone/>
              <a:defRPr sz="1350" b="0">
                <a:solidFill>
                  <a:srgbClr val="65706D"/>
                </a:solidFill>
                <a:latin typeface="Arial"/>
                <a:ea typeface="Arial"/>
                <a:cs typeface="Arial"/>
              </a:defRPr>
            </a:pPr>
            <a:endParaRPr/>
          </a:p>
          <a:p>
            <a:pPr algn="l">
              <a:buNone/>
              <a:defRPr sz="1350" b="0">
                <a:solidFill>
                  <a:srgbClr val="65706D"/>
                </a:solidFill>
                <a:latin typeface="Arial"/>
                <a:ea typeface="Arial"/>
                <a:cs typeface="Arial"/>
              </a:defRPr>
            </a:pPr>
            <a:r>
              <a:t>It complements the existing Folio workflow.</a:t>
            </a:r>
          </a:p>
        </p:txBody>
      </p:sp>
    </p:spTree>
    <p:extLst>
      <p:ext uri="{BB962C8B-B14F-4D97-AF65-F5344CB8AC3E}">
        <p14:creationId xmlns:p14="http://schemas.microsoft.com/office/powerpoint/2010/main" val="1625184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04FD480B-3815-4769-BFB5-85DA204524E7}"/>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APPENDIX — DFD LEVEL 1</a:t>
            </a:r>
          </a:p>
        </p:txBody>
      </p:sp>
      <p:sp>
        <p:nvSpPr>
          <p:cNvPr id="2" name="矩形 1">
            <a:extLst>
              <a:ext uri="{FF2B5EF4-FFF2-40B4-BE49-F238E27FC236}">
                <a16:creationId xmlns:a16="http://schemas.microsoft.com/office/drawing/2014/main" id="{869FC9AE-7B31-490C-9084-552A0F5E3C8A}"/>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Process 4.0: Generate Feedback and Analytics</a:t>
            </a:r>
          </a:p>
        </p:txBody>
      </p:sp>
      <p:sp>
        <p:nvSpPr>
          <p:cNvPr id="3" name="矩形 2">
            <a:extLst>
              <a:ext uri="{FF2B5EF4-FFF2-40B4-BE49-F238E27FC236}">
                <a16:creationId xmlns:a16="http://schemas.microsoft.com/office/drawing/2014/main" id="{FFD2B4CD-2E9A-4C09-9CCD-4DCD2F7C6780}"/>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E80AD870-5986-4DEB-BD46-94C3521C46DF}"/>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A4</a:t>
            </a:r>
          </a:p>
        </p:txBody>
      </p:sp>
      <p:sp>
        <p:nvSpPr>
          <p:cNvPr id="5" name="矩形: 圆角 4">
            <a:extLst>
              <a:ext uri="{FF2B5EF4-FFF2-40B4-BE49-F238E27FC236}">
                <a16:creationId xmlns:a16="http://schemas.microsoft.com/office/drawing/2014/main" id="{C4FB2AB3-28F5-40A1-BCDC-11828BF0088B}"/>
              </a:ext>
            </a:extLst>
          </p:cNvPr>
          <p:cNvSpPr>
            <a:spLocks noGrp="1"/>
          </p:cNvSpPr>
          <p:nvPr/>
        </p:nvSpPr>
        <p:spPr>
          <a:xfrm>
            <a:off x="438150" y="1323975"/>
            <a:ext cx="11315700" cy="4533900"/>
          </a:xfrm>
          <a:prstGeom prst="roundRect">
            <a:avLst>
              <a:gd name="adj" fmla="val 1681"/>
            </a:avLst>
          </a:prstGeom>
          <a:solidFill>
            <a:srgbClr val="FFFFFF"/>
          </a:solidFill>
          <a:ln w="9525">
            <a:solidFill>
              <a:srgbClr val="D6DEDB"/>
            </a:solidFill>
            <a:prstDash val="solid"/>
          </a:ln>
        </p:spPr>
        <p:txBody>
          <a:bodyPr/>
          <a:lstStyle/>
          <a:p>
            <a:endParaRPr/>
          </a:p>
        </p:txBody>
      </p:sp>
      <p:pic>
        <p:nvPicPr>
          <p:cNvPr id="16" name="图片 15"/>
          <p:cNvPicPr>
            <a:picLocks noChangeAspect="1"/>
          </p:cNvPicPr>
          <p:nvPr/>
        </p:nvPicPr>
        <p:blipFill>
          <a:blip r:embed="rId3"/>
          <a:stretch/>
        </p:blipFill>
        <p:spPr>
          <a:xfrm>
            <a:off x="3177365" y="1362075"/>
            <a:ext cx="5837270" cy="4457700"/>
          </a:xfrm>
          <a:prstGeom prst="roundRect">
            <a:avLst>
              <a:gd name="adj" fmla="val 1282"/>
            </a:avLst>
          </a:prstGeom>
        </p:spPr>
      </p:pic>
      <p:sp>
        <p:nvSpPr>
          <p:cNvPr id="7" name="矩形: 圆角 6">
            <a:extLst>
              <a:ext uri="{FF2B5EF4-FFF2-40B4-BE49-F238E27FC236}">
                <a16:creationId xmlns:a16="http://schemas.microsoft.com/office/drawing/2014/main" id="{A526132C-157C-4053-A264-FE8CD83907A0}"/>
              </a:ext>
            </a:extLst>
          </p:cNvPr>
          <p:cNvSpPr>
            <a:spLocks noGrp="1"/>
          </p:cNvSpPr>
          <p:nvPr/>
        </p:nvSpPr>
        <p:spPr>
          <a:xfrm>
            <a:off x="438150" y="5991225"/>
            <a:ext cx="10477500" cy="428625"/>
          </a:xfrm>
          <a:prstGeom prst="roundRect">
            <a:avLst>
              <a:gd name="adj" fmla="val 17778"/>
            </a:avLst>
          </a:prstGeom>
          <a:solidFill>
            <a:srgbClr val="E7F4F1"/>
          </a:solidFill>
          <a:ln w="0">
            <a:solidFill>
              <a:srgbClr val="E7F4F1"/>
            </a:solidFill>
            <a:prstDash val="solid"/>
          </a:ln>
        </p:spPr>
        <p:txBody>
          <a:bodyPr/>
          <a:lstStyle/>
          <a:p>
            <a:endParaRPr/>
          </a:p>
        </p:txBody>
      </p:sp>
      <p:sp>
        <p:nvSpPr>
          <p:cNvPr id="8" name="矩形 7">
            <a:extLst>
              <a:ext uri="{FF2B5EF4-FFF2-40B4-BE49-F238E27FC236}">
                <a16:creationId xmlns:a16="http://schemas.microsoft.com/office/drawing/2014/main" id="{88DFC49A-B6AD-42C7-9940-B116BD3B62C3}"/>
              </a:ext>
            </a:extLst>
          </p:cNvPr>
          <p:cNvSpPr>
            <a:spLocks noGrp="1"/>
          </p:cNvSpPr>
          <p:nvPr/>
        </p:nvSpPr>
        <p:spPr>
          <a:xfrm>
            <a:off x="628650" y="6096000"/>
            <a:ext cx="10096500" cy="228600"/>
          </a:xfrm>
          <a:prstGeom prst="rect">
            <a:avLst/>
          </a:prstGeom>
        </p:spPr>
        <p:txBody>
          <a:bodyPr wrap="square" lIns="0" tIns="0" rIns="0" bIns="0" anchor="ctr">
            <a:normAutofit/>
          </a:bodyPr>
          <a:lstStyle/>
          <a:p>
            <a:pPr algn="l">
              <a:buNone/>
              <a:defRPr sz="1200" b="1">
                <a:solidFill>
                  <a:srgbClr val="0E625A"/>
                </a:solidFill>
                <a:latin typeface="Arial"/>
                <a:ea typeface="Arial"/>
                <a:cs typeface="Arial"/>
              </a:defRPr>
            </a:pPr>
            <a:r>
              <a:t>Feedback and analytics from stored evidence.  </a:t>
            </a:r>
            <a:r>
              <a:rPr sz="1200" b="1" u="sng">
                <a:solidFill>
                  <a:srgbClr val="0E625A"/>
                </a:solidFill>
                <a:latin typeface="Arial"/>
                <a:ea typeface="Arial"/>
                <a:cs typeface="Arial"/>
                <a:hlinkClick r:id="rId4"/>
              </a:rPr>
              <a:t>Open editable .drawio source</a:t>
            </a:r>
          </a:p>
        </p:txBody>
      </p:sp>
    </p:spTree>
    <p:extLst>
      <p:ext uri="{BB962C8B-B14F-4D97-AF65-F5344CB8AC3E}">
        <p14:creationId xmlns:p14="http://schemas.microsoft.com/office/powerpoint/2010/main" val="1991119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矩形 37">
            <a:extLst>
              <a:ext uri="{FF2B5EF4-FFF2-40B4-BE49-F238E27FC236}">
                <a16:creationId xmlns:a16="http://schemas.microsoft.com/office/drawing/2014/main" id="{97736D9C-24A8-4108-92A8-3235AD986329}"/>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SYSTEM FUNCTIONAL ARCHITECTURE</a:t>
            </a:r>
          </a:p>
        </p:txBody>
      </p:sp>
      <p:sp>
        <p:nvSpPr>
          <p:cNvPr id="2" name="矩形 1">
            <a:extLst>
              <a:ext uri="{FF2B5EF4-FFF2-40B4-BE49-F238E27FC236}">
                <a16:creationId xmlns:a16="http://schemas.microsoft.com/office/drawing/2014/main" id="{49CCAFD8-AB0D-4FAF-8E46-AFA5220AD5FE}"/>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Role-specific functions run on one shared platform</a:t>
            </a:r>
          </a:p>
        </p:txBody>
      </p:sp>
      <p:sp>
        <p:nvSpPr>
          <p:cNvPr id="3" name="矩形 2">
            <a:extLst>
              <a:ext uri="{FF2B5EF4-FFF2-40B4-BE49-F238E27FC236}">
                <a16:creationId xmlns:a16="http://schemas.microsoft.com/office/drawing/2014/main" id="{211D2C69-2484-4788-B838-F43B86FEA6C5}"/>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C0E8E0B5-D4D9-4D85-937E-14E439F1BC3A}"/>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3</a:t>
            </a:r>
          </a:p>
        </p:txBody>
      </p:sp>
      <p:sp>
        <p:nvSpPr>
          <p:cNvPr id="5" name="矩形 4">
            <a:extLst>
              <a:ext uri="{FF2B5EF4-FFF2-40B4-BE49-F238E27FC236}">
                <a16:creationId xmlns:a16="http://schemas.microsoft.com/office/drawing/2014/main" id="{B4748E8A-B36E-4439-8430-DBCF4FD99A07}"/>
              </a:ext>
            </a:extLst>
          </p:cNvPr>
          <p:cNvSpPr>
            <a:spLocks noGrp="1"/>
          </p:cNvSpPr>
          <p:nvPr/>
        </p:nvSpPr>
        <p:spPr>
          <a:xfrm>
            <a:off x="6096000" y="1933575"/>
            <a:ext cx="19050" cy="266700"/>
          </a:xfrm>
          <a:prstGeom prst="rect">
            <a:avLst/>
          </a:prstGeom>
          <a:solidFill>
            <a:srgbClr val="AAB6B2"/>
          </a:solidFill>
          <a:ln w="0">
            <a:solidFill>
              <a:srgbClr val="AAB6B2"/>
            </a:solidFill>
            <a:prstDash val="solid"/>
          </a:ln>
        </p:spPr>
        <p:txBody>
          <a:bodyPr/>
          <a:lstStyle/>
          <a:p>
            <a:endParaRPr/>
          </a:p>
        </p:txBody>
      </p:sp>
      <p:sp>
        <p:nvSpPr>
          <p:cNvPr id="6" name="矩形 5">
            <a:extLst>
              <a:ext uri="{FF2B5EF4-FFF2-40B4-BE49-F238E27FC236}">
                <a16:creationId xmlns:a16="http://schemas.microsoft.com/office/drawing/2014/main" id="{288601F4-9D36-4854-B6DA-085C70E0B855}"/>
              </a:ext>
            </a:extLst>
          </p:cNvPr>
          <p:cNvSpPr>
            <a:spLocks noGrp="1"/>
          </p:cNvSpPr>
          <p:nvPr/>
        </p:nvSpPr>
        <p:spPr>
          <a:xfrm>
            <a:off x="2190750" y="2200275"/>
            <a:ext cx="7810500" cy="19050"/>
          </a:xfrm>
          <a:prstGeom prst="rect">
            <a:avLst/>
          </a:prstGeom>
          <a:solidFill>
            <a:srgbClr val="AAB6B2"/>
          </a:solidFill>
          <a:ln w="0">
            <a:solidFill>
              <a:srgbClr val="AAB6B2"/>
            </a:solidFill>
            <a:prstDash val="solid"/>
          </a:ln>
        </p:spPr>
        <p:txBody>
          <a:bodyPr/>
          <a:lstStyle/>
          <a:p>
            <a:endParaRPr/>
          </a:p>
        </p:txBody>
      </p:sp>
      <p:sp>
        <p:nvSpPr>
          <p:cNvPr id="7" name="矩形 6">
            <a:extLst>
              <a:ext uri="{FF2B5EF4-FFF2-40B4-BE49-F238E27FC236}">
                <a16:creationId xmlns:a16="http://schemas.microsoft.com/office/drawing/2014/main" id="{A9AB2303-C241-4727-857C-43EAF1A1B3CE}"/>
              </a:ext>
            </a:extLst>
          </p:cNvPr>
          <p:cNvSpPr>
            <a:spLocks noGrp="1"/>
          </p:cNvSpPr>
          <p:nvPr/>
        </p:nvSpPr>
        <p:spPr>
          <a:xfrm>
            <a:off x="2190750" y="2200275"/>
            <a:ext cx="19050" cy="180975"/>
          </a:xfrm>
          <a:prstGeom prst="rect">
            <a:avLst/>
          </a:prstGeom>
          <a:solidFill>
            <a:srgbClr val="AAB6B2"/>
          </a:solidFill>
          <a:ln w="0">
            <a:solidFill>
              <a:srgbClr val="AAB6B2"/>
            </a:solidFill>
            <a:prstDash val="solid"/>
          </a:ln>
        </p:spPr>
        <p:txBody>
          <a:bodyPr/>
          <a:lstStyle/>
          <a:p>
            <a:endParaRPr/>
          </a:p>
        </p:txBody>
      </p:sp>
      <p:sp>
        <p:nvSpPr>
          <p:cNvPr id="8" name="矩形 7">
            <a:extLst>
              <a:ext uri="{FF2B5EF4-FFF2-40B4-BE49-F238E27FC236}">
                <a16:creationId xmlns:a16="http://schemas.microsoft.com/office/drawing/2014/main" id="{5CE73405-20DF-45C0-8C61-F87DDC08EAB6}"/>
              </a:ext>
            </a:extLst>
          </p:cNvPr>
          <p:cNvSpPr>
            <a:spLocks noGrp="1"/>
          </p:cNvSpPr>
          <p:nvPr/>
        </p:nvSpPr>
        <p:spPr>
          <a:xfrm>
            <a:off x="6096000" y="2200275"/>
            <a:ext cx="19050" cy="180975"/>
          </a:xfrm>
          <a:prstGeom prst="rect">
            <a:avLst/>
          </a:prstGeom>
          <a:solidFill>
            <a:srgbClr val="AAB6B2"/>
          </a:solidFill>
          <a:ln w="0">
            <a:solidFill>
              <a:srgbClr val="AAB6B2"/>
            </a:solidFill>
            <a:prstDash val="solid"/>
          </a:ln>
        </p:spPr>
        <p:txBody>
          <a:bodyPr/>
          <a:lstStyle/>
          <a:p>
            <a:endParaRPr/>
          </a:p>
        </p:txBody>
      </p:sp>
      <p:sp>
        <p:nvSpPr>
          <p:cNvPr id="9" name="矩形 8">
            <a:extLst>
              <a:ext uri="{FF2B5EF4-FFF2-40B4-BE49-F238E27FC236}">
                <a16:creationId xmlns:a16="http://schemas.microsoft.com/office/drawing/2014/main" id="{7262BF91-8F62-48E9-8F04-ACAFF9AEDDEA}"/>
              </a:ext>
            </a:extLst>
          </p:cNvPr>
          <p:cNvSpPr>
            <a:spLocks noGrp="1"/>
          </p:cNvSpPr>
          <p:nvPr/>
        </p:nvSpPr>
        <p:spPr>
          <a:xfrm>
            <a:off x="10001250" y="2200275"/>
            <a:ext cx="19050" cy="180975"/>
          </a:xfrm>
          <a:prstGeom prst="rect">
            <a:avLst/>
          </a:prstGeom>
          <a:solidFill>
            <a:srgbClr val="AAB6B2"/>
          </a:solidFill>
          <a:ln w="0">
            <a:solidFill>
              <a:srgbClr val="AAB6B2"/>
            </a:solidFill>
            <a:prstDash val="solid"/>
          </a:ln>
        </p:spPr>
        <p:txBody>
          <a:bodyPr/>
          <a:lstStyle/>
          <a:p>
            <a:endParaRPr/>
          </a:p>
        </p:txBody>
      </p:sp>
      <p:sp>
        <p:nvSpPr>
          <p:cNvPr id="10" name="矩形 9">
            <a:extLst>
              <a:ext uri="{FF2B5EF4-FFF2-40B4-BE49-F238E27FC236}">
                <a16:creationId xmlns:a16="http://schemas.microsoft.com/office/drawing/2014/main" id="{ADA7C360-1C16-435B-8EF4-1CE2C9C4FEC0}"/>
              </a:ext>
            </a:extLst>
          </p:cNvPr>
          <p:cNvSpPr>
            <a:spLocks noGrp="1"/>
          </p:cNvSpPr>
          <p:nvPr/>
        </p:nvSpPr>
        <p:spPr>
          <a:xfrm>
            <a:off x="2190750" y="2895600"/>
            <a:ext cx="19050" cy="266700"/>
          </a:xfrm>
          <a:prstGeom prst="rect">
            <a:avLst/>
          </a:prstGeom>
          <a:solidFill>
            <a:srgbClr val="AAB6B2"/>
          </a:solidFill>
          <a:ln w="0">
            <a:solidFill>
              <a:srgbClr val="AAB6B2"/>
            </a:solidFill>
            <a:prstDash val="solid"/>
          </a:ln>
        </p:spPr>
        <p:txBody>
          <a:bodyPr/>
          <a:lstStyle/>
          <a:p>
            <a:endParaRPr/>
          </a:p>
        </p:txBody>
      </p:sp>
      <p:sp>
        <p:nvSpPr>
          <p:cNvPr id="11" name="矩形 10">
            <a:extLst>
              <a:ext uri="{FF2B5EF4-FFF2-40B4-BE49-F238E27FC236}">
                <a16:creationId xmlns:a16="http://schemas.microsoft.com/office/drawing/2014/main" id="{66C50C06-1CB6-4BCD-9953-206C38698260}"/>
              </a:ext>
            </a:extLst>
          </p:cNvPr>
          <p:cNvSpPr>
            <a:spLocks noGrp="1"/>
          </p:cNvSpPr>
          <p:nvPr/>
        </p:nvSpPr>
        <p:spPr>
          <a:xfrm>
            <a:off x="6096000" y="2895600"/>
            <a:ext cx="19050" cy="266700"/>
          </a:xfrm>
          <a:prstGeom prst="rect">
            <a:avLst/>
          </a:prstGeom>
          <a:solidFill>
            <a:srgbClr val="AAB6B2"/>
          </a:solidFill>
          <a:ln w="0">
            <a:solidFill>
              <a:srgbClr val="AAB6B2"/>
            </a:solidFill>
            <a:prstDash val="solid"/>
          </a:ln>
        </p:spPr>
        <p:txBody>
          <a:bodyPr/>
          <a:lstStyle/>
          <a:p>
            <a:endParaRPr/>
          </a:p>
        </p:txBody>
      </p:sp>
      <p:sp>
        <p:nvSpPr>
          <p:cNvPr id="12" name="矩形 11">
            <a:extLst>
              <a:ext uri="{FF2B5EF4-FFF2-40B4-BE49-F238E27FC236}">
                <a16:creationId xmlns:a16="http://schemas.microsoft.com/office/drawing/2014/main" id="{CE681E1C-D3A4-48F1-AA8C-5B5F7A72D23F}"/>
              </a:ext>
            </a:extLst>
          </p:cNvPr>
          <p:cNvSpPr>
            <a:spLocks noGrp="1"/>
          </p:cNvSpPr>
          <p:nvPr/>
        </p:nvSpPr>
        <p:spPr>
          <a:xfrm>
            <a:off x="10001250" y="2895600"/>
            <a:ext cx="19050" cy="266700"/>
          </a:xfrm>
          <a:prstGeom prst="rect">
            <a:avLst/>
          </a:prstGeom>
          <a:solidFill>
            <a:srgbClr val="AAB6B2"/>
          </a:solidFill>
          <a:ln w="0">
            <a:solidFill>
              <a:srgbClr val="AAB6B2"/>
            </a:solidFill>
            <a:prstDash val="solid"/>
          </a:ln>
        </p:spPr>
        <p:txBody>
          <a:bodyPr/>
          <a:lstStyle/>
          <a:p>
            <a:endParaRPr/>
          </a:p>
        </p:txBody>
      </p:sp>
      <p:sp>
        <p:nvSpPr>
          <p:cNvPr id="13" name="矩形: 圆角 12">
            <a:extLst>
              <a:ext uri="{FF2B5EF4-FFF2-40B4-BE49-F238E27FC236}">
                <a16:creationId xmlns:a16="http://schemas.microsoft.com/office/drawing/2014/main" id="{1A8DF092-F8DD-4FE3-B981-8015F445DA7A}"/>
              </a:ext>
            </a:extLst>
          </p:cNvPr>
          <p:cNvSpPr>
            <a:spLocks noGrp="1"/>
          </p:cNvSpPr>
          <p:nvPr/>
        </p:nvSpPr>
        <p:spPr>
          <a:xfrm>
            <a:off x="4238625" y="1381125"/>
            <a:ext cx="3714750" cy="552450"/>
          </a:xfrm>
          <a:prstGeom prst="roundRect">
            <a:avLst>
              <a:gd name="adj" fmla="val 20690"/>
            </a:avLst>
          </a:prstGeom>
          <a:solidFill>
            <a:srgbClr val="17201E"/>
          </a:solidFill>
          <a:ln w="0">
            <a:solidFill>
              <a:srgbClr val="17201E"/>
            </a:solidFill>
            <a:prstDash val="solid"/>
          </a:ln>
        </p:spPr>
        <p:txBody>
          <a:bodyPr/>
          <a:lstStyle/>
          <a:p>
            <a:endParaRPr/>
          </a:p>
        </p:txBody>
      </p:sp>
      <p:sp>
        <p:nvSpPr>
          <p:cNvPr id="14" name="矩形 13">
            <a:extLst>
              <a:ext uri="{FF2B5EF4-FFF2-40B4-BE49-F238E27FC236}">
                <a16:creationId xmlns:a16="http://schemas.microsoft.com/office/drawing/2014/main" id="{219217D0-42FC-44BC-98C8-9C4FF086BF80}"/>
              </a:ext>
            </a:extLst>
          </p:cNvPr>
          <p:cNvSpPr>
            <a:spLocks noGrp="1"/>
          </p:cNvSpPr>
          <p:nvPr/>
        </p:nvSpPr>
        <p:spPr>
          <a:xfrm>
            <a:off x="4429125" y="1495425"/>
            <a:ext cx="3333750" cy="323850"/>
          </a:xfrm>
          <a:prstGeom prst="rect">
            <a:avLst/>
          </a:prstGeom>
        </p:spPr>
        <p:txBody>
          <a:bodyPr wrap="square" lIns="0" tIns="0" rIns="0" bIns="0" anchor="ctr">
            <a:noAutofit/>
          </a:bodyPr>
          <a:lstStyle/>
          <a:p>
            <a:pPr algn="ctr">
              <a:buNone/>
              <a:defRPr sz="2025" b="1">
                <a:solidFill>
                  <a:srgbClr val="FFFFFF"/>
                </a:solidFill>
                <a:latin typeface="Arial"/>
                <a:ea typeface="Arial"/>
                <a:cs typeface="Arial"/>
              </a:defRPr>
            </a:pPr>
            <a:r>
              <a:t>LearnAIJava System</a:t>
            </a:r>
          </a:p>
        </p:txBody>
      </p:sp>
      <p:sp>
        <p:nvSpPr>
          <p:cNvPr id="15" name="矩形 14">
            <a:extLst>
              <a:ext uri="{FF2B5EF4-FFF2-40B4-BE49-F238E27FC236}">
                <a16:creationId xmlns:a16="http://schemas.microsoft.com/office/drawing/2014/main" id="{8B99935A-709B-4BF7-965B-B289C409AF16}"/>
              </a:ext>
            </a:extLst>
          </p:cNvPr>
          <p:cNvSpPr>
            <a:spLocks noGrp="1"/>
          </p:cNvSpPr>
          <p:nvPr/>
        </p:nvSpPr>
        <p:spPr>
          <a:xfrm>
            <a:off x="495300" y="2038350"/>
            <a:ext cx="2476500" cy="190500"/>
          </a:xfrm>
          <a:prstGeom prst="rect">
            <a:avLst/>
          </a:prstGeom>
        </p:spPr>
        <p:txBody>
          <a:bodyPr wrap="square" lIns="0" tIns="0" rIns="0" bIns="0" anchor="t">
            <a:noAutofit/>
          </a:bodyPr>
          <a:lstStyle/>
          <a:p>
            <a:pPr algn="l">
              <a:buNone/>
              <a:defRPr sz="900" b="1">
                <a:solidFill>
                  <a:srgbClr val="65706D"/>
                </a:solidFill>
                <a:latin typeface="Arial"/>
                <a:ea typeface="Arial"/>
                <a:cs typeface="Arial"/>
              </a:defRPr>
            </a:pPr>
            <a:r>
              <a:t>ROLE-SPECIFIC WORKFLOWS</a:t>
            </a:r>
          </a:p>
        </p:txBody>
      </p:sp>
      <p:sp>
        <p:nvSpPr>
          <p:cNvPr id="16" name="矩形: 圆角 15">
            <a:extLst>
              <a:ext uri="{FF2B5EF4-FFF2-40B4-BE49-F238E27FC236}">
                <a16:creationId xmlns:a16="http://schemas.microsoft.com/office/drawing/2014/main" id="{0888795F-5339-4217-88D4-748861CB8F44}"/>
              </a:ext>
            </a:extLst>
          </p:cNvPr>
          <p:cNvSpPr>
            <a:spLocks noGrp="1"/>
          </p:cNvSpPr>
          <p:nvPr/>
        </p:nvSpPr>
        <p:spPr>
          <a:xfrm>
            <a:off x="762000" y="2381250"/>
            <a:ext cx="2857500" cy="514350"/>
          </a:xfrm>
          <a:prstGeom prst="roundRect">
            <a:avLst>
              <a:gd name="adj" fmla="val 14815"/>
            </a:avLst>
          </a:prstGeom>
          <a:solidFill>
            <a:srgbClr val="137F74"/>
          </a:solidFill>
          <a:ln w="0">
            <a:solidFill>
              <a:srgbClr val="137F74"/>
            </a:solidFill>
            <a:prstDash val="solid"/>
          </a:ln>
        </p:spPr>
        <p:txBody>
          <a:bodyPr/>
          <a:lstStyle/>
          <a:p>
            <a:endParaRPr/>
          </a:p>
        </p:txBody>
      </p:sp>
      <p:sp>
        <p:nvSpPr>
          <p:cNvPr id="17" name="矩形: 圆角 16">
            <a:extLst>
              <a:ext uri="{FF2B5EF4-FFF2-40B4-BE49-F238E27FC236}">
                <a16:creationId xmlns:a16="http://schemas.microsoft.com/office/drawing/2014/main" id="{2C4454D0-5788-44CE-877A-2FB20AA479C0}"/>
              </a:ext>
            </a:extLst>
          </p:cNvPr>
          <p:cNvSpPr>
            <a:spLocks noGrp="1"/>
          </p:cNvSpPr>
          <p:nvPr/>
        </p:nvSpPr>
        <p:spPr>
          <a:xfrm>
            <a:off x="4667250" y="2381250"/>
            <a:ext cx="2857500" cy="514350"/>
          </a:xfrm>
          <a:prstGeom prst="roundRect">
            <a:avLst>
              <a:gd name="adj" fmla="val 14815"/>
            </a:avLst>
          </a:prstGeom>
          <a:solidFill>
            <a:srgbClr val="E8A11C"/>
          </a:solidFill>
          <a:ln w="0">
            <a:solidFill>
              <a:srgbClr val="E8A11C"/>
            </a:solidFill>
            <a:prstDash val="solid"/>
          </a:ln>
        </p:spPr>
        <p:txBody>
          <a:bodyPr/>
          <a:lstStyle/>
          <a:p>
            <a:endParaRPr/>
          </a:p>
        </p:txBody>
      </p:sp>
      <p:sp>
        <p:nvSpPr>
          <p:cNvPr id="18" name="矩形: 圆角 17">
            <a:extLst>
              <a:ext uri="{FF2B5EF4-FFF2-40B4-BE49-F238E27FC236}">
                <a16:creationId xmlns:a16="http://schemas.microsoft.com/office/drawing/2014/main" id="{432259EA-AC28-4074-B3A0-1780C385FA1B}"/>
              </a:ext>
            </a:extLst>
          </p:cNvPr>
          <p:cNvSpPr>
            <a:spLocks noGrp="1"/>
          </p:cNvSpPr>
          <p:nvPr/>
        </p:nvSpPr>
        <p:spPr>
          <a:xfrm>
            <a:off x="8572500" y="2381250"/>
            <a:ext cx="2857500" cy="514350"/>
          </a:xfrm>
          <a:prstGeom prst="roundRect">
            <a:avLst>
              <a:gd name="adj" fmla="val 14815"/>
            </a:avLst>
          </a:prstGeom>
          <a:solidFill>
            <a:srgbClr val="0E625A"/>
          </a:solidFill>
          <a:ln w="0">
            <a:solidFill>
              <a:srgbClr val="0E625A"/>
            </a:solidFill>
            <a:prstDash val="solid"/>
          </a:ln>
        </p:spPr>
        <p:txBody>
          <a:bodyPr/>
          <a:lstStyle/>
          <a:p>
            <a:endParaRPr/>
          </a:p>
        </p:txBody>
      </p:sp>
      <p:sp>
        <p:nvSpPr>
          <p:cNvPr id="19" name="矩形 18">
            <a:extLst>
              <a:ext uri="{FF2B5EF4-FFF2-40B4-BE49-F238E27FC236}">
                <a16:creationId xmlns:a16="http://schemas.microsoft.com/office/drawing/2014/main" id="{7506EEF1-176E-4662-940B-D9FF6F18ED98}"/>
              </a:ext>
            </a:extLst>
          </p:cNvPr>
          <p:cNvSpPr>
            <a:spLocks noGrp="1"/>
          </p:cNvSpPr>
          <p:nvPr/>
        </p:nvSpPr>
        <p:spPr>
          <a:xfrm>
            <a:off x="952500" y="2486025"/>
            <a:ext cx="2476500" cy="304800"/>
          </a:xfrm>
          <a:prstGeom prst="rect">
            <a:avLst/>
          </a:prstGeom>
        </p:spPr>
        <p:txBody>
          <a:bodyPr wrap="square" lIns="0" tIns="0" rIns="0" bIns="0" anchor="ctr">
            <a:noAutofit/>
          </a:bodyPr>
          <a:lstStyle/>
          <a:p>
            <a:pPr algn="ctr">
              <a:buNone/>
              <a:defRPr sz="1800" b="1">
                <a:solidFill>
                  <a:srgbClr val="FFFFFF"/>
                </a:solidFill>
                <a:latin typeface="Arial"/>
                <a:ea typeface="Arial"/>
                <a:cs typeface="Arial"/>
              </a:defRPr>
            </a:pPr>
            <a:r>
              <a:t>Student</a:t>
            </a:r>
          </a:p>
        </p:txBody>
      </p:sp>
      <p:sp>
        <p:nvSpPr>
          <p:cNvPr id="20" name="矩形 19">
            <a:extLst>
              <a:ext uri="{FF2B5EF4-FFF2-40B4-BE49-F238E27FC236}">
                <a16:creationId xmlns:a16="http://schemas.microsoft.com/office/drawing/2014/main" id="{001C8AFB-C01E-4D9A-8F1D-F633895AD0E7}"/>
              </a:ext>
            </a:extLst>
          </p:cNvPr>
          <p:cNvSpPr>
            <a:spLocks noGrp="1"/>
          </p:cNvSpPr>
          <p:nvPr/>
        </p:nvSpPr>
        <p:spPr>
          <a:xfrm>
            <a:off x="4857750" y="2486025"/>
            <a:ext cx="2476500" cy="304800"/>
          </a:xfrm>
          <a:prstGeom prst="rect">
            <a:avLst/>
          </a:prstGeom>
        </p:spPr>
        <p:txBody>
          <a:bodyPr wrap="square" lIns="0" tIns="0" rIns="0" bIns="0" anchor="ctr">
            <a:noAutofit/>
          </a:bodyPr>
          <a:lstStyle/>
          <a:p>
            <a:pPr algn="ctr">
              <a:buNone/>
              <a:defRPr sz="1800" b="1">
                <a:solidFill>
                  <a:srgbClr val="FFFFFF"/>
                </a:solidFill>
                <a:latin typeface="Arial"/>
                <a:ea typeface="Arial"/>
                <a:cs typeface="Arial"/>
              </a:defRPr>
            </a:pPr>
            <a:r>
              <a:t>Instructor</a:t>
            </a:r>
          </a:p>
        </p:txBody>
      </p:sp>
      <p:sp>
        <p:nvSpPr>
          <p:cNvPr id="21" name="矩形 20">
            <a:extLst>
              <a:ext uri="{FF2B5EF4-FFF2-40B4-BE49-F238E27FC236}">
                <a16:creationId xmlns:a16="http://schemas.microsoft.com/office/drawing/2014/main" id="{D199AC77-6BE5-41C8-A5A2-D58110801387}"/>
              </a:ext>
            </a:extLst>
          </p:cNvPr>
          <p:cNvSpPr>
            <a:spLocks noGrp="1"/>
          </p:cNvSpPr>
          <p:nvPr/>
        </p:nvSpPr>
        <p:spPr>
          <a:xfrm>
            <a:off x="8763000" y="2486025"/>
            <a:ext cx="2476500" cy="304800"/>
          </a:xfrm>
          <a:prstGeom prst="rect">
            <a:avLst/>
          </a:prstGeom>
        </p:spPr>
        <p:txBody>
          <a:bodyPr wrap="square" lIns="0" tIns="0" rIns="0" bIns="0" anchor="ctr">
            <a:noAutofit/>
          </a:bodyPr>
          <a:lstStyle/>
          <a:p>
            <a:pPr algn="ctr">
              <a:buNone/>
              <a:defRPr sz="1800" b="1">
                <a:solidFill>
                  <a:srgbClr val="FFFFFF"/>
                </a:solidFill>
                <a:latin typeface="Arial"/>
                <a:ea typeface="Arial"/>
                <a:cs typeface="Arial"/>
              </a:defRPr>
            </a:pPr>
            <a:r>
              <a:t>Administrator</a:t>
            </a:r>
          </a:p>
        </p:txBody>
      </p:sp>
      <p:sp>
        <p:nvSpPr>
          <p:cNvPr id="22" name="矩形: 圆角 21">
            <a:extLst>
              <a:ext uri="{FF2B5EF4-FFF2-40B4-BE49-F238E27FC236}">
                <a16:creationId xmlns:a16="http://schemas.microsoft.com/office/drawing/2014/main" id="{50599C20-BD2B-4245-AAB9-536AE478CA01}"/>
              </a:ext>
            </a:extLst>
          </p:cNvPr>
          <p:cNvSpPr>
            <a:spLocks noGrp="1"/>
          </p:cNvSpPr>
          <p:nvPr/>
        </p:nvSpPr>
        <p:spPr>
          <a:xfrm>
            <a:off x="571500" y="3162300"/>
            <a:ext cx="3238500" cy="1381125"/>
          </a:xfrm>
          <a:prstGeom prst="roundRect">
            <a:avLst>
              <a:gd name="adj" fmla="val 8276"/>
            </a:avLst>
          </a:prstGeom>
          <a:solidFill>
            <a:srgbClr val="FFFFFF"/>
          </a:solidFill>
          <a:ln w="11430">
            <a:solidFill>
              <a:srgbClr val="D6DEDB"/>
            </a:solidFill>
            <a:prstDash val="solid"/>
          </a:ln>
        </p:spPr>
        <p:txBody>
          <a:bodyPr/>
          <a:lstStyle/>
          <a:p>
            <a:endParaRPr/>
          </a:p>
        </p:txBody>
      </p:sp>
      <p:sp>
        <p:nvSpPr>
          <p:cNvPr id="23" name="矩形: 圆角 22">
            <a:extLst>
              <a:ext uri="{FF2B5EF4-FFF2-40B4-BE49-F238E27FC236}">
                <a16:creationId xmlns:a16="http://schemas.microsoft.com/office/drawing/2014/main" id="{5221FC53-6591-4DF2-9F71-848B11616A4D}"/>
              </a:ext>
            </a:extLst>
          </p:cNvPr>
          <p:cNvSpPr>
            <a:spLocks noGrp="1"/>
          </p:cNvSpPr>
          <p:nvPr/>
        </p:nvSpPr>
        <p:spPr>
          <a:xfrm>
            <a:off x="4476750" y="3162300"/>
            <a:ext cx="3238500" cy="1381125"/>
          </a:xfrm>
          <a:prstGeom prst="roundRect">
            <a:avLst>
              <a:gd name="adj" fmla="val 8276"/>
            </a:avLst>
          </a:prstGeom>
          <a:solidFill>
            <a:srgbClr val="FFFFFF"/>
          </a:solidFill>
          <a:ln w="11430">
            <a:solidFill>
              <a:srgbClr val="D6DEDB"/>
            </a:solidFill>
            <a:prstDash val="solid"/>
          </a:ln>
        </p:spPr>
        <p:txBody>
          <a:bodyPr/>
          <a:lstStyle/>
          <a:p>
            <a:endParaRPr/>
          </a:p>
        </p:txBody>
      </p:sp>
      <p:sp>
        <p:nvSpPr>
          <p:cNvPr id="24" name="矩形: 圆角 23">
            <a:extLst>
              <a:ext uri="{FF2B5EF4-FFF2-40B4-BE49-F238E27FC236}">
                <a16:creationId xmlns:a16="http://schemas.microsoft.com/office/drawing/2014/main" id="{D18E81D9-E89D-423E-8B71-D84BB7A4E2E3}"/>
              </a:ext>
            </a:extLst>
          </p:cNvPr>
          <p:cNvSpPr>
            <a:spLocks noGrp="1"/>
          </p:cNvSpPr>
          <p:nvPr/>
        </p:nvSpPr>
        <p:spPr>
          <a:xfrm>
            <a:off x="8382000" y="3162300"/>
            <a:ext cx="3238500" cy="1381125"/>
          </a:xfrm>
          <a:prstGeom prst="roundRect">
            <a:avLst>
              <a:gd name="adj" fmla="val 8276"/>
            </a:avLst>
          </a:prstGeom>
          <a:solidFill>
            <a:srgbClr val="FFFFFF"/>
          </a:solidFill>
          <a:ln w="11430">
            <a:solidFill>
              <a:srgbClr val="D6DEDB"/>
            </a:solidFill>
            <a:prstDash val="solid"/>
          </a:ln>
        </p:spPr>
        <p:txBody>
          <a:bodyPr/>
          <a:lstStyle/>
          <a:p>
            <a:endParaRPr/>
          </a:p>
        </p:txBody>
      </p:sp>
      <p:sp>
        <p:nvSpPr>
          <p:cNvPr id="25" name="矩形 24">
            <a:extLst>
              <a:ext uri="{FF2B5EF4-FFF2-40B4-BE49-F238E27FC236}">
                <a16:creationId xmlns:a16="http://schemas.microsoft.com/office/drawing/2014/main" id="{393F513D-C722-427E-9B45-3B588252AF0C}"/>
              </a:ext>
            </a:extLst>
          </p:cNvPr>
          <p:cNvSpPr>
            <a:spLocks noGrp="1"/>
          </p:cNvSpPr>
          <p:nvPr/>
        </p:nvSpPr>
        <p:spPr>
          <a:xfrm>
            <a:off x="781050" y="3333750"/>
            <a:ext cx="2819400" cy="400050"/>
          </a:xfrm>
          <a:prstGeom prst="rect">
            <a:avLst/>
          </a:prstGeom>
          <a:solidFill>
            <a:srgbClr val="FFF1CF"/>
          </a:solidFill>
          <a:ln w="9525">
            <a:solidFill>
              <a:srgbClr val="E8A11C"/>
            </a:solidFill>
          </a:ln>
        </p:spPr>
        <p:txBody>
          <a:bodyPr wrap="square" lIns="0" tIns="0" rIns="0" bIns="0" anchor="ctr">
            <a:normAutofit/>
          </a:bodyPr>
          <a:lstStyle/>
          <a:p>
            <a:pPr algn="ctr">
              <a:buNone/>
              <a:defRPr sz="1200" b="1">
                <a:solidFill>
                  <a:srgbClr val="8A5900"/>
                </a:solidFill>
                <a:latin typeface="Arial"/>
                <a:ea typeface="Arial"/>
                <a:cs typeface="Arial"/>
              </a:defRPr>
            </a:pPr>
            <a:r>
              <a:rPr sz="1200" b="1">
                <a:solidFill>
                  <a:srgbClr val="8A5900"/>
                </a:solidFill>
                <a:latin typeface="Arial"/>
                <a:ea typeface="Arial"/>
                <a:cs typeface="Arial"/>
              </a:rPr>
              <a:t>Join class → Run / Evaluate → Submit</a:t>
            </a:r>
          </a:p>
        </p:txBody>
      </p:sp>
      <p:sp>
        <p:nvSpPr>
          <p:cNvPr id="26" name="矩形 25">
            <a:extLst>
              <a:ext uri="{FF2B5EF4-FFF2-40B4-BE49-F238E27FC236}">
                <a16:creationId xmlns:a16="http://schemas.microsoft.com/office/drawing/2014/main" id="{22BE32C5-A710-4EB7-867F-91066FA6AF44}"/>
              </a:ext>
            </a:extLst>
          </p:cNvPr>
          <p:cNvSpPr>
            <a:spLocks noGrp="1"/>
          </p:cNvSpPr>
          <p:nvPr/>
        </p:nvSpPr>
        <p:spPr>
          <a:xfrm>
            <a:off x="4686300" y="3276600"/>
            <a:ext cx="2819400" cy="514350"/>
          </a:xfrm>
          <a:prstGeom prst="rect">
            <a:avLst/>
          </a:prstGeom>
          <a:solidFill>
            <a:srgbClr val="FFF1CF"/>
          </a:solidFill>
          <a:ln w="9525">
            <a:solidFill>
              <a:srgbClr val="E8A11C"/>
            </a:solidFill>
          </a:ln>
        </p:spPr>
        <p:txBody>
          <a:bodyPr wrap="square" lIns="0" tIns="0" rIns="0" bIns="0" anchor="ctr">
            <a:normAutofit/>
          </a:bodyPr>
          <a:lstStyle/>
          <a:p>
            <a:pPr algn="ctr">
              <a:buNone/>
              <a:defRPr sz="1125" b="1">
                <a:solidFill>
                  <a:srgbClr val="8A5900"/>
                </a:solidFill>
                <a:latin typeface="Arial"/>
                <a:ea typeface="Arial"/>
                <a:cs typeface="Arial"/>
              </a:defRPr>
            </a:pPr>
            <a:r>
              <a:rPr sz="1125" b="1">
                <a:solidFill>
                  <a:srgbClr val="8A5900"/>
                </a:solidFill>
                <a:latin typeface="Arial"/>
                <a:ea typeface="Arial"/>
                <a:cs typeface="Arial"/>
              </a:rPr>
              <a:t>Create questions + tests</a:t>
            </a:r>
          </a:p>
          <a:p>
            <a:pPr algn="ctr">
              <a:buNone/>
              <a:defRPr sz="1125" b="1">
                <a:solidFill>
                  <a:srgbClr val="8A5900"/>
                </a:solidFill>
                <a:latin typeface="Arial"/>
                <a:ea typeface="Arial"/>
                <a:cs typeface="Arial"/>
              </a:defRPr>
            </a:pPr>
            <a:r>
              <a:rPr sz="1125" b="1">
                <a:solidFill>
                  <a:srgbClr val="8A5900"/>
                </a:solidFill>
                <a:latin typeface="Arial"/>
                <a:ea typeface="Arial"/>
                <a:cs typeface="Arial"/>
              </a:rPr>
              <a:t>Publish assignments + review</a:t>
            </a:r>
          </a:p>
        </p:txBody>
      </p:sp>
      <p:sp>
        <p:nvSpPr>
          <p:cNvPr id="27" name="矩形 26">
            <a:extLst>
              <a:ext uri="{FF2B5EF4-FFF2-40B4-BE49-F238E27FC236}">
                <a16:creationId xmlns:a16="http://schemas.microsoft.com/office/drawing/2014/main" id="{DD1AF950-F86A-4FA8-B18E-AA1C8CFED3C3}"/>
              </a:ext>
            </a:extLst>
          </p:cNvPr>
          <p:cNvSpPr>
            <a:spLocks noGrp="1"/>
          </p:cNvSpPr>
          <p:nvPr/>
        </p:nvSpPr>
        <p:spPr>
          <a:xfrm>
            <a:off x="8591550" y="3333750"/>
            <a:ext cx="2819400" cy="400050"/>
          </a:xfrm>
          <a:prstGeom prst="rect">
            <a:avLst/>
          </a:prstGeom>
          <a:solidFill>
            <a:srgbClr val="FFF1CF"/>
          </a:solidFill>
          <a:ln w="9525">
            <a:solidFill>
              <a:srgbClr val="E8A11C"/>
            </a:solidFill>
          </a:ln>
        </p:spPr>
        <p:txBody>
          <a:bodyPr wrap="square" lIns="0" tIns="0" rIns="0" bIns="0" anchor="ctr">
            <a:normAutofit/>
          </a:bodyPr>
          <a:lstStyle/>
          <a:p>
            <a:pPr algn="ctr">
              <a:buNone/>
              <a:defRPr sz="1200" b="1">
                <a:solidFill>
                  <a:srgbClr val="8A5900"/>
                </a:solidFill>
                <a:latin typeface="Arial"/>
                <a:ea typeface="Arial"/>
                <a:cs typeface="Arial"/>
              </a:defRPr>
            </a:pPr>
            <a:r>
              <a:rPr sz="1200" b="1">
                <a:solidFill>
                  <a:srgbClr val="8A5900"/>
                </a:solidFill>
                <a:latin typeface="Arial"/>
                <a:ea typeface="Arial"/>
                <a:cs typeface="Arial"/>
              </a:rPr>
              <a:t>Approve instructor accounts</a:t>
            </a:r>
          </a:p>
        </p:txBody>
      </p:sp>
      <p:sp>
        <p:nvSpPr>
          <p:cNvPr id="28" name="矩形: 圆角 27">
            <a:extLst>
              <a:ext uri="{FF2B5EF4-FFF2-40B4-BE49-F238E27FC236}">
                <a16:creationId xmlns:a16="http://schemas.microsoft.com/office/drawing/2014/main" id="{82024FEA-E082-4E4B-AC08-23AE8B52DBCD}"/>
              </a:ext>
            </a:extLst>
          </p:cNvPr>
          <p:cNvSpPr>
            <a:spLocks noGrp="1"/>
          </p:cNvSpPr>
          <p:nvPr/>
        </p:nvSpPr>
        <p:spPr>
          <a:xfrm>
            <a:off x="495300" y="4762500"/>
            <a:ext cx="11201400" cy="1409700"/>
          </a:xfrm>
          <a:prstGeom prst="roundRect">
            <a:avLst>
              <a:gd name="adj" fmla="val 21053"/>
            </a:avLst>
          </a:prstGeom>
          <a:noFill/>
          <a:ln w="0">
            <a:noFill/>
            <a:prstDash val="solid"/>
          </a:ln>
        </p:spPr>
        <p:txBody>
          <a:bodyPr/>
          <a:lstStyle/>
          <a:p>
            <a:endParaRPr/>
          </a:p>
        </p:txBody>
      </p:sp>
      <p:sp>
        <p:nvSpPr>
          <p:cNvPr id="29" name="矩形 28">
            <a:extLst>
              <a:ext uri="{FF2B5EF4-FFF2-40B4-BE49-F238E27FC236}">
                <a16:creationId xmlns:a16="http://schemas.microsoft.com/office/drawing/2014/main" id="{6379B062-9125-4FBE-8518-881EF420D792}"/>
              </a:ext>
            </a:extLst>
          </p:cNvPr>
          <p:cNvSpPr>
            <a:spLocks noGrp="1"/>
          </p:cNvSpPr>
          <p:nvPr/>
        </p:nvSpPr>
        <p:spPr>
          <a:xfrm>
            <a:off x="952500" y="4905375"/>
            <a:ext cx="4762500" cy="457200"/>
          </a:xfrm>
          <a:prstGeom prst="rect">
            <a:avLst/>
          </a:prstGeom>
          <a:noFill/>
          <a:ln w="0">
            <a:noFill/>
          </a:ln>
        </p:spPr>
        <p:txBody>
          <a:bodyPr wrap="square" lIns="0" tIns="0" rIns="0" bIns="0" anchor="ctr">
            <a:normAutofit/>
          </a:bodyPr>
          <a:lstStyle/>
          <a:p>
            <a:pPr algn="l">
              <a:buNone/>
              <a:defRPr sz="1125" b="0">
                <a:solidFill>
                  <a:srgbClr val="17201E"/>
                </a:solidFill>
                <a:latin typeface="Arial"/>
                <a:ea typeface="Arial"/>
                <a:cs typeface="Arial"/>
              </a:defRPr>
            </a:pPr>
            <a:r>
              <a:rPr sz="1125" b="0">
                <a:solidFill>
                  <a:srgbClr val="17201E"/>
                </a:solidFill>
                <a:latin typeface="Arial"/>
                <a:ea typeface="Arial"/>
                <a:cs typeface="Arial"/>
              </a:rPr>
              <a:t>PROCESS — an action by an actor or the system that changes, checks or stores data.</a:t>
            </a:r>
          </a:p>
        </p:txBody>
      </p:sp>
      <p:sp>
        <p:nvSpPr>
          <p:cNvPr id="30" name="矩形: 圆角 29">
            <a:extLst>
              <a:ext uri="{FF2B5EF4-FFF2-40B4-BE49-F238E27FC236}">
                <a16:creationId xmlns:a16="http://schemas.microsoft.com/office/drawing/2014/main" id="{4D3BFBCA-BDE9-4BFC-90ED-506F70B4A924}"/>
              </a:ext>
            </a:extLst>
          </p:cNvPr>
          <p:cNvSpPr>
            <a:spLocks noGrp="1"/>
          </p:cNvSpPr>
          <p:nvPr/>
        </p:nvSpPr>
        <p:spPr>
          <a:xfrm>
            <a:off x="685800" y="5010150"/>
            <a:ext cx="171450" cy="171450"/>
          </a:xfrm>
          <a:prstGeom prst="roundRect">
            <a:avLst>
              <a:gd name="adj" fmla="val 11765"/>
            </a:avLst>
          </a:prstGeom>
          <a:solidFill>
            <a:srgbClr val="FFF1CF"/>
          </a:solidFill>
          <a:ln w="9525">
            <a:solidFill>
              <a:srgbClr val="E8A11C"/>
            </a:solidFill>
            <a:prstDash val="solid"/>
          </a:ln>
        </p:spPr>
        <p:txBody>
          <a:bodyPr/>
          <a:lstStyle/>
          <a:p>
            <a:endParaRPr/>
          </a:p>
        </p:txBody>
      </p:sp>
      <p:sp>
        <p:nvSpPr>
          <p:cNvPr id="31" name="矩形 30">
            <a:extLst>
              <a:ext uri="{FF2B5EF4-FFF2-40B4-BE49-F238E27FC236}">
                <a16:creationId xmlns:a16="http://schemas.microsoft.com/office/drawing/2014/main" id="{922D5DEE-1B67-4057-89DA-AD3CAE783103}"/>
              </a:ext>
            </a:extLst>
          </p:cNvPr>
          <p:cNvSpPr>
            <a:spLocks noGrp="1"/>
          </p:cNvSpPr>
          <p:nvPr/>
        </p:nvSpPr>
        <p:spPr>
          <a:xfrm>
            <a:off x="781050" y="3943350"/>
            <a:ext cx="2819400" cy="342900"/>
          </a:xfrm>
          <a:prstGeom prst="rect">
            <a:avLst/>
          </a:prstGeom>
          <a:solidFill>
            <a:srgbClr val="E4F3EF"/>
          </a:solidFill>
          <a:ln w="9525">
            <a:solidFill>
              <a:srgbClr val="137F74"/>
            </a:solidFill>
          </a:ln>
        </p:spPr>
        <p:txBody>
          <a:bodyPr wrap="square" lIns="0" tIns="0" rIns="0" bIns="0" anchor="ctr">
            <a:normAutofit/>
          </a:bodyPr>
          <a:lstStyle/>
          <a:p>
            <a:pPr algn="ctr">
              <a:buNone/>
              <a:defRPr sz="1125" b="1">
                <a:solidFill>
                  <a:srgbClr val="0E625A"/>
                </a:solidFill>
                <a:latin typeface="Arial"/>
                <a:ea typeface="Arial"/>
                <a:cs typeface="Arial"/>
              </a:defRPr>
            </a:pPr>
            <a:r>
              <a:rPr sz="1125" b="1">
                <a:solidFill>
                  <a:srgbClr val="0E625A"/>
                </a:solidFill>
                <a:latin typeface="Arial"/>
                <a:ea typeface="Arial"/>
                <a:cs typeface="Arial"/>
              </a:rPr>
              <a:t>Feedback + score + progress</a:t>
            </a:r>
          </a:p>
        </p:txBody>
      </p:sp>
      <p:sp>
        <p:nvSpPr>
          <p:cNvPr id="32" name="矩形: 圆角 31">
            <a:extLst>
              <a:ext uri="{FF2B5EF4-FFF2-40B4-BE49-F238E27FC236}">
                <a16:creationId xmlns:a16="http://schemas.microsoft.com/office/drawing/2014/main" id="{EC1D0BD4-516E-484D-8CDA-A7A30D7AC288}"/>
              </a:ext>
            </a:extLst>
          </p:cNvPr>
          <p:cNvSpPr>
            <a:spLocks noGrp="1"/>
          </p:cNvSpPr>
          <p:nvPr/>
        </p:nvSpPr>
        <p:spPr>
          <a:xfrm>
            <a:off x="6191250" y="5010150"/>
            <a:ext cx="171450" cy="171450"/>
          </a:xfrm>
          <a:prstGeom prst="roundRect">
            <a:avLst>
              <a:gd name="adj" fmla="val 11765"/>
            </a:avLst>
          </a:prstGeom>
          <a:solidFill>
            <a:srgbClr val="E4F3EF"/>
          </a:solidFill>
          <a:ln w="9525">
            <a:solidFill>
              <a:srgbClr val="137F74"/>
            </a:solidFill>
            <a:prstDash val="solid"/>
          </a:ln>
        </p:spPr>
        <p:txBody>
          <a:bodyPr/>
          <a:lstStyle/>
          <a:p>
            <a:endParaRPr/>
          </a:p>
        </p:txBody>
      </p:sp>
      <p:sp>
        <p:nvSpPr>
          <p:cNvPr id="33" name="矩形 32">
            <a:extLst>
              <a:ext uri="{FF2B5EF4-FFF2-40B4-BE49-F238E27FC236}">
                <a16:creationId xmlns:a16="http://schemas.microsoft.com/office/drawing/2014/main" id="{E11ACA2A-7465-489E-A067-FA9A8D3D34EF}"/>
              </a:ext>
            </a:extLst>
          </p:cNvPr>
          <p:cNvSpPr>
            <a:spLocks noGrp="1"/>
          </p:cNvSpPr>
          <p:nvPr/>
        </p:nvSpPr>
        <p:spPr>
          <a:xfrm>
            <a:off x="4686300" y="3943350"/>
            <a:ext cx="2819400" cy="342900"/>
          </a:xfrm>
          <a:prstGeom prst="rect">
            <a:avLst/>
          </a:prstGeom>
          <a:solidFill>
            <a:srgbClr val="E4F3EF"/>
          </a:solidFill>
          <a:ln w="9525">
            <a:solidFill>
              <a:srgbClr val="137F74"/>
            </a:solidFill>
          </a:ln>
        </p:spPr>
        <p:txBody>
          <a:bodyPr wrap="square" lIns="0" tIns="0" rIns="0" bIns="0" anchor="ctr">
            <a:normAutofit/>
          </a:bodyPr>
          <a:lstStyle/>
          <a:p>
            <a:pPr algn="ctr">
              <a:buNone/>
              <a:defRPr sz="1125" b="1">
                <a:solidFill>
                  <a:srgbClr val="0E625A"/>
                </a:solidFill>
                <a:latin typeface="Arial"/>
                <a:ea typeface="Arial"/>
                <a:cs typeface="Arial"/>
              </a:defRPr>
            </a:pPr>
            <a:r>
              <a:rPr sz="1125" b="1">
                <a:solidFill>
                  <a:srgbClr val="0E625A"/>
                </a:solidFill>
                <a:latin typeface="Arial"/>
                <a:ea typeface="Arial"/>
                <a:cs typeface="Arial"/>
              </a:rPr>
              <a:t>Class evidence + analytics</a:t>
            </a:r>
          </a:p>
        </p:txBody>
      </p:sp>
      <p:sp>
        <p:nvSpPr>
          <p:cNvPr id="34" name="矩形: 圆角 33">
            <a:extLst>
              <a:ext uri="{FF2B5EF4-FFF2-40B4-BE49-F238E27FC236}">
                <a16:creationId xmlns:a16="http://schemas.microsoft.com/office/drawing/2014/main" id="{86F4B37C-078D-42AE-A154-4F163E24902F}"/>
              </a:ext>
            </a:extLst>
          </p:cNvPr>
          <p:cNvSpPr>
            <a:spLocks noGrp="1"/>
          </p:cNvSpPr>
          <p:nvPr/>
        </p:nvSpPr>
        <p:spPr>
          <a:xfrm>
            <a:off x="6172200" y="5486400"/>
            <a:ext cx="2571750" cy="647700"/>
          </a:xfrm>
          <a:prstGeom prst="roundRect">
            <a:avLst>
              <a:gd name="adj" fmla="val 11765"/>
            </a:avLst>
          </a:prstGeom>
          <a:noFill/>
          <a:ln w="0">
            <a:noFill/>
            <a:prstDash val="solid"/>
          </a:ln>
        </p:spPr>
        <p:txBody>
          <a:bodyPr/>
          <a:lstStyle/>
          <a:p>
            <a:endParaRPr/>
          </a:p>
        </p:txBody>
      </p:sp>
      <p:sp>
        <p:nvSpPr>
          <p:cNvPr id="35" name="ADMIN_OUTPUT_HIGHLIGHT">
            <a:extLst>
              <a:ext uri="{FF2B5EF4-FFF2-40B4-BE49-F238E27FC236}">
                <a16:creationId xmlns:a16="http://schemas.microsoft.com/office/drawing/2014/main" id="{20E0B574-6D1B-4776-9E6A-F889B97FA278}"/>
              </a:ext>
            </a:extLst>
          </p:cNvPr>
          <p:cNvSpPr>
            <a:spLocks noGrp="1"/>
          </p:cNvSpPr>
          <p:nvPr/>
        </p:nvSpPr>
        <p:spPr>
          <a:xfrm>
            <a:off x="8591550" y="3943350"/>
            <a:ext cx="2819400" cy="342900"/>
          </a:xfrm>
          <a:prstGeom prst="rect">
            <a:avLst/>
          </a:prstGeom>
          <a:solidFill>
            <a:srgbClr val="E4F3EF"/>
          </a:solidFill>
          <a:ln w="9525">
            <a:solidFill>
              <a:srgbClr val="137F74"/>
            </a:solidFill>
          </a:ln>
        </p:spPr>
        <p:txBody>
          <a:bodyPr wrap="square" lIns="0" tIns="0" rIns="0" bIns="0" anchor="ctr">
            <a:normAutofit/>
          </a:bodyPr>
          <a:lstStyle/>
          <a:p>
            <a:pPr algn="ctr">
              <a:buNone/>
              <a:defRPr sz="1125" b="1">
                <a:solidFill>
                  <a:srgbClr val="0E625A"/>
                </a:solidFill>
                <a:latin typeface="Arial"/>
                <a:ea typeface="Arial"/>
                <a:cs typeface="Arial"/>
              </a:defRPr>
            </a:pPr>
            <a:r>
              <a:rPr sz="1125" b="1">
                <a:solidFill>
                  <a:srgbClr val="0E625A"/>
                </a:solidFill>
                <a:latin typeface="Arial"/>
                <a:ea typeface="Arial"/>
                <a:cs typeface="Arial"/>
              </a:rPr>
              <a:t>Approval status + audit logs</a:t>
            </a:r>
          </a:p>
        </p:txBody>
      </p:sp>
      <p:sp>
        <p:nvSpPr>
          <p:cNvPr id="36" name="矩形: 圆角 35">
            <a:extLst>
              <a:ext uri="{FF2B5EF4-FFF2-40B4-BE49-F238E27FC236}">
                <a16:creationId xmlns:a16="http://schemas.microsoft.com/office/drawing/2014/main" id="{43F6F76B-191A-41C4-BAE8-7FE2BE8E9388}"/>
              </a:ext>
            </a:extLst>
          </p:cNvPr>
          <p:cNvSpPr>
            <a:spLocks noGrp="1"/>
          </p:cNvSpPr>
          <p:nvPr/>
        </p:nvSpPr>
        <p:spPr>
          <a:xfrm>
            <a:off x="9010650" y="5486400"/>
            <a:ext cx="2571750" cy="647700"/>
          </a:xfrm>
          <a:prstGeom prst="roundRect">
            <a:avLst>
              <a:gd name="adj" fmla="val 11765"/>
            </a:avLst>
          </a:prstGeom>
          <a:noFill/>
          <a:ln w="0">
            <a:noFill/>
            <a:prstDash val="solid"/>
          </a:ln>
        </p:spPr>
        <p:txBody>
          <a:bodyPr/>
          <a:lstStyle/>
          <a:p>
            <a:endParaRPr/>
          </a:p>
        </p:txBody>
      </p:sp>
      <p:sp>
        <p:nvSpPr>
          <p:cNvPr id="37" name="矩形 36">
            <a:extLst>
              <a:ext uri="{FF2B5EF4-FFF2-40B4-BE49-F238E27FC236}">
                <a16:creationId xmlns:a16="http://schemas.microsoft.com/office/drawing/2014/main" id="{1E4CC7DB-78E9-49C4-9B3D-87A187C4D707}"/>
              </a:ext>
            </a:extLst>
          </p:cNvPr>
          <p:cNvSpPr>
            <a:spLocks noGrp="1"/>
          </p:cNvSpPr>
          <p:nvPr/>
        </p:nvSpPr>
        <p:spPr>
          <a:xfrm>
            <a:off x="6477000" y="4905375"/>
            <a:ext cx="4762500" cy="457200"/>
          </a:xfrm>
          <a:prstGeom prst="rect">
            <a:avLst/>
          </a:prstGeom>
          <a:noFill/>
          <a:ln w="0">
            <a:noFill/>
          </a:ln>
        </p:spPr>
        <p:txBody>
          <a:bodyPr wrap="square" lIns="0" tIns="0" rIns="0" bIns="0" anchor="ctr">
            <a:normAutofit/>
          </a:bodyPr>
          <a:lstStyle/>
          <a:p>
            <a:pPr algn="l">
              <a:buNone/>
              <a:defRPr sz="1125" b="0">
                <a:solidFill>
                  <a:srgbClr val="17201E"/>
                </a:solidFill>
                <a:latin typeface="Arial"/>
                <a:ea typeface="Arial"/>
                <a:cs typeface="Arial"/>
              </a:defRPr>
            </a:pPr>
            <a:r>
              <a:rPr sz="1125" b="0">
                <a:solidFill>
                  <a:srgbClr val="17201E"/>
                </a:solidFill>
                <a:latin typeface="Arial"/>
                <a:ea typeface="Arial"/>
                <a:cs typeface="Arial"/>
              </a:rPr>
              <a:t>OUTPUT — feedback, scores, status, records or analytics produced after a process.</a:t>
            </a:r>
          </a:p>
        </p:txBody>
      </p:sp>
    </p:spTree>
    <p:extLst>
      <p:ext uri="{BB962C8B-B14F-4D97-AF65-F5344CB8AC3E}">
        <p14:creationId xmlns:p14="http://schemas.microsoft.com/office/powerpoint/2010/main" val="510486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B7D3239E-29D5-421B-9124-35B8B998B5AC}"/>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REVISED CONTEXT DIAGRAM</a:t>
            </a:r>
          </a:p>
        </p:txBody>
      </p:sp>
      <p:sp>
        <p:nvSpPr>
          <p:cNvPr id="2" name="矩形 1">
            <a:extLst>
              <a:ext uri="{FF2B5EF4-FFF2-40B4-BE49-F238E27FC236}">
                <a16:creationId xmlns:a16="http://schemas.microsoft.com/office/drawing/2014/main" id="{F5845796-C041-493D-B849-72057358EAE5}"/>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The system boundary contains only human user roles</a:t>
            </a:r>
          </a:p>
        </p:txBody>
      </p:sp>
      <p:sp>
        <p:nvSpPr>
          <p:cNvPr id="3" name="矩形 2">
            <a:extLst>
              <a:ext uri="{FF2B5EF4-FFF2-40B4-BE49-F238E27FC236}">
                <a16:creationId xmlns:a16="http://schemas.microsoft.com/office/drawing/2014/main" id="{B349CA6D-0C49-44A6-AC0A-A217DC15D630}"/>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81F02820-8F99-4FAB-997D-F4E61AAFFFD9}"/>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4</a:t>
            </a:r>
          </a:p>
        </p:txBody>
      </p:sp>
      <p:sp>
        <p:nvSpPr>
          <p:cNvPr id="5" name="矩形: 圆角 4">
            <a:extLst>
              <a:ext uri="{FF2B5EF4-FFF2-40B4-BE49-F238E27FC236}">
                <a16:creationId xmlns:a16="http://schemas.microsoft.com/office/drawing/2014/main" id="{2E1F16E7-4DCB-4438-9716-1AC7CD311A4E}"/>
              </a:ext>
            </a:extLst>
          </p:cNvPr>
          <p:cNvSpPr>
            <a:spLocks noGrp="1"/>
          </p:cNvSpPr>
          <p:nvPr/>
        </p:nvSpPr>
        <p:spPr>
          <a:xfrm>
            <a:off x="438150" y="1323975"/>
            <a:ext cx="11315700" cy="4533900"/>
          </a:xfrm>
          <a:prstGeom prst="roundRect">
            <a:avLst>
              <a:gd name="adj" fmla="val 1681"/>
            </a:avLst>
          </a:prstGeom>
          <a:solidFill>
            <a:srgbClr val="FFFFFF"/>
          </a:solidFill>
          <a:ln w="9525">
            <a:solidFill>
              <a:srgbClr val="D6DEDB"/>
            </a:solidFill>
            <a:prstDash val="solid"/>
          </a:ln>
        </p:spPr>
        <p:txBody>
          <a:bodyPr/>
          <a:lstStyle/>
          <a:p>
            <a:endParaRPr/>
          </a:p>
        </p:txBody>
      </p:sp>
      <p:pic>
        <p:nvPicPr>
          <p:cNvPr id="16" name="图片 15"/>
          <p:cNvPicPr>
            <a:picLocks noChangeAspect="1"/>
          </p:cNvPicPr>
          <p:nvPr/>
        </p:nvPicPr>
        <p:blipFill>
          <a:blip r:embed="rId3"/>
          <a:stretch/>
        </p:blipFill>
        <p:spPr>
          <a:xfrm>
            <a:off x="2075881" y="1362075"/>
            <a:ext cx="8040237" cy="4457700"/>
          </a:xfrm>
          <a:prstGeom prst="roundRect">
            <a:avLst/>
          </a:prstGeom>
        </p:spPr>
      </p:pic>
      <p:sp>
        <p:nvSpPr>
          <p:cNvPr id="7" name="矩形: 圆角 6">
            <a:extLst>
              <a:ext uri="{FF2B5EF4-FFF2-40B4-BE49-F238E27FC236}">
                <a16:creationId xmlns:a16="http://schemas.microsoft.com/office/drawing/2014/main" id="{9731FB3D-3BD1-4CE8-91CF-60E6AD94F70B}"/>
              </a:ext>
            </a:extLst>
          </p:cNvPr>
          <p:cNvSpPr>
            <a:spLocks noGrp="1"/>
          </p:cNvSpPr>
          <p:nvPr/>
        </p:nvSpPr>
        <p:spPr>
          <a:xfrm>
            <a:off x="438150" y="5991225"/>
            <a:ext cx="10477500" cy="428625"/>
          </a:xfrm>
          <a:prstGeom prst="roundRect">
            <a:avLst>
              <a:gd name="adj" fmla="val 17778"/>
            </a:avLst>
          </a:prstGeom>
          <a:solidFill>
            <a:srgbClr val="E7F4F1"/>
          </a:solidFill>
          <a:ln w="0">
            <a:solidFill>
              <a:srgbClr val="E7F4F1"/>
            </a:solidFill>
            <a:prstDash val="solid"/>
          </a:ln>
        </p:spPr>
        <p:txBody>
          <a:bodyPr/>
          <a:lstStyle/>
          <a:p>
            <a:endParaRPr/>
          </a:p>
        </p:txBody>
      </p:sp>
      <p:sp>
        <p:nvSpPr>
          <p:cNvPr id="8" name="矩形 7">
            <a:extLst>
              <a:ext uri="{FF2B5EF4-FFF2-40B4-BE49-F238E27FC236}">
                <a16:creationId xmlns:a16="http://schemas.microsoft.com/office/drawing/2014/main" id="{FACCE18B-6A89-4837-8245-B3F5778BC8A0}"/>
              </a:ext>
            </a:extLst>
          </p:cNvPr>
          <p:cNvSpPr>
            <a:spLocks noGrp="1"/>
          </p:cNvSpPr>
          <p:nvPr/>
        </p:nvSpPr>
        <p:spPr>
          <a:xfrm>
            <a:off x="628650" y="6096000"/>
            <a:ext cx="10096500" cy="228600"/>
          </a:xfrm>
          <a:prstGeom prst="rect">
            <a:avLst/>
          </a:prstGeom>
        </p:spPr>
        <p:txBody>
          <a:bodyPr wrap="square" lIns="0" tIns="0" rIns="0" bIns="0" anchor="ctr">
            <a:normAutofit/>
          </a:bodyPr>
          <a:lstStyle/>
          <a:p>
            <a:pPr algn="l">
              <a:buNone/>
              <a:defRPr sz="1200" b="1">
                <a:solidFill>
                  <a:srgbClr val="0E625A"/>
                </a:solidFill>
                <a:latin typeface="Arial"/>
                <a:ea typeface="Arial"/>
                <a:cs typeface="Arial"/>
              </a:defRPr>
            </a:pPr>
            <a:r>
              <a:t>Student, Instructor and Administrator exchange data with one LearnAIJava System process.</a:t>
            </a:r>
          </a:p>
        </p:txBody>
      </p:sp>
    </p:spTree>
    <p:extLst>
      <p:ext uri="{BB962C8B-B14F-4D97-AF65-F5344CB8AC3E}">
        <p14:creationId xmlns:p14="http://schemas.microsoft.com/office/powerpoint/2010/main" val="293669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7247CA51-B580-49B0-AB41-A9D1E63D30D7}"/>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REVISED DFD LEVEL 0</a:t>
            </a:r>
          </a:p>
        </p:txBody>
      </p:sp>
      <p:sp>
        <p:nvSpPr>
          <p:cNvPr id="2" name="矩形 1">
            <a:extLst>
              <a:ext uri="{FF2B5EF4-FFF2-40B4-BE49-F238E27FC236}">
                <a16:creationId xmlns:a16="http://schemas.microsoft.com/office/drawing/2014/main" id="{13C6F33D-80AD-42BE-AE9B-00F1FF0527AE}"/>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Four core processes convert actions into learning evidence</a:t>
            </a:r>
          </a:p>
        </p:txBody>
      </p:sp>
      <p:sp>
        <p:nvSpPr>
          <p:cNvPr id="3" name="矩形 2">
            <a:extLst>
              <a:ext uri="{FF2B5EF4-FFF2-40B4-BE49-F238E27FC236}">
                <a16:creationId xmlns:a16="http://schemas.microsoft.com/office/drawing/2014/main" id="{70807BCC-230C-4563-90F5-2671596F6209}"/>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4785304E-61BC-4789-924B-0FB77FF77329}"/>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5</a:t>
            </a:r>
          </a:p>
        </p:txBody>
      </p:sp>
      <p:sp>
        <p:nvSpPr>
          <p:cNvPr id="5" name="矩形: 圆角 4">
            <a:extLst>
              <a:ext uri="{FF2B5EF4-FFF2-40B4-BE49-F238E27FC236}">
                <a16:creationId xmlns:a16="http://schemas.microsoft.com/office/drawing/2014/main" id="{9AAD0F78-0538-4DFD-9F07-1960FCA10566}"/>
              </a:ext>
            </a:extLst>
          </p:cNvPr>
          <p:cNvSpPr>
            <a:spLocks noGrp="1"/>
          </p:cNvSpPr>
          <p:nvPr/>
        </p:nvSpPr>
        <p:spPr>
          <a:xfrm>
            <a:off x="438150" y="1323975"/>
            <a:ext cx="11315700" cy="4533900"/>
          </a:xfrm>
          <a:prstGeom prst="roundRect">
            <a:avLst>
              <a:gd name="adj" fmla="val 1681"/>
            </a:avLst>
          </a:prstGeom>
          <a:solidFill>
            <a:srgbClr val="FFFFFF"/>
          </a:solidFill>
          <a:ln w="9525">
            <a:solidFill>
              <a:srgbClr val="D6DEDB"/>
            </a:solidFill>
            <a:prstDash val="solid"/>
          </a:ln>
        </p:spPr>
        <p:txBody>
          <a:bodyPr/>
          <a:lstStyle/>
          <a:p>
            <a:endParaRPr/>
          </a:p>
        </p:txBody>
      </p:sp>
      <p:pic>
        <p:nvPicPr>
          <p:cNvPr id="16" name="图片 15"/>
          <p:cNvPicPr>
            <a:picLocks noChangeAspect="1"/>
          </p:cNvPicPr>
          <p:nvPr/>
        </p:nvPicPr>
        <p:blipFill>
          <a:blip r:embed="rId3"/>
          <a:stretch/>
        </p:blipFill>
        <p:spPr>
          <a:xfrm>
            <a:off x="2640197" y="1362075"/>
            <a:ext cx="6911606" cy="4457700"/>
          </a:xfrm>
          <a:prstGeom prst="roundRect">
            <a:avLst>
              <a:gd name="adj" fmla="val 1282"/>
            </a:avLst>
          </a:prstGeom>
        </p:spPr>
      </p:pic>
      <p:sp>
        <p:nvSpPr>
          <p:cNvPr id="7" name="矩形: 圆角 6">
            <a:extLst>
              <a:ext uri="{FF2B5EF4-FFF2-40B4-BE49-F238E27FC236}">
                <a16:creationId xmlns:a16="http://schemas.microsoft.com/office/drawing/2014/main" id="{D3819147-E333-4884-B95D-D2551F33B117}"/>
              </a:ext>
            </a:extLst>
          </p:cNvPr>
          <p:cNvSpPr>
            <a:spLocks noGrp="1"/>
          </p:cNvSpPr>
          <p:nvPr/>
        </p:nvSpPr>
        <p:spPr>
          <a:xfrm>
            <a:off x="438150" y="5991225"/>
            <a:ext cx="10477500" cy="428625"/>
          </a:xfrm>
          <a:prstGeom prst="roundRect">
            <a:avLst>
              <a:gd name="adj" fmla="val 17778"/>
            </a:avLst>
          </a:prstGeom>
          <a:solidFill>
            <a:srgbClr val="E7F4F1"/>
          </a:solidFill>
          <a:ln w="0">
            <a:solidFill>
              <a:srgbClr val="E7F4F1"/>
            </a:solidFill>
            <a:prstDash val="solid"/>
          </a:ln>
        </p:spPr>
        <p:txBody>
          <a:bodyPr/>
          <a:lstStyle/>
          <a:p>
            <a:endParaRPr/>
          </a:p>
        </p:txBody>
      </p:sp>
      <p:sp>
        <p:nvSpPr>
          <p:cNvPr id="8" name="矩形 7">
            <a:extLst>
              <a:ext uri="{FF2B5EF4-FFF2-40B4-BE49-F238E27FC236}">
                <a16:creationId xmlns:a16="http://schemas.microsoft.com/office/drawing/2014/main" id="{539995AC-4048-4A9C-8B2E-AB487E21BEAA}"/>
              </a:ext>
            </a:extLst>
          </p:cNvPr>
          <p:cNvSpPr>
            <a:spLocks noGrp="1"/>
          </p:cNvSpPr>
          <p:nvPr/>
        </p:nvSpPr>
        <p:spPr>
          <a:xfrm>
            <a:off x="628650" y="6096000"/>
            <a:ext cx="10096500" cy="228600"/>
          </a:xfrm>
          <a:prstGeom prst="rect">
            <a:avLst/>
          </a:prstGeom>
        </p:spPr>
        <p:txBody>
          <a:bodyPr wrap="square" lIns="0" tIns="0" rIns="0" bIns="0" anchor="ctr">
            <a:normAutofit/>
          </a:bodyPr>
          <a:lstStyle/>
          <a:p>
            <a:pPr algn="l">
              <a:buNone/>
              <a:defRPr sz="1200" b="1">
                <a:solidFill>
                  <a:srgbClr val="0E625A"/>
                </a:solidFill>
                <a:latin typeface="Arial"/>
                <a:ea typeface="Arial"/>
                <a:cs typeface="Arial"/>
              </a:defRPr>
            </a:pPr>
            <a:r>
              <a:t>D1–D4 align the four core data groups.  </a:t>
            </a:r>
            <a:r>
              <a:rPr sz="1200" b="1" u="sng">
                <a:solidFill>
                  <a:srgbClr val="0E625A"/>
                </a:solidFill>
                <a:latin typeface="Arial"/>
                <a:ea typeface="Arial"/>
                <a:cs typeface="Arial"/>
                <a:hlinkClick r:id="rId4"/>
              </a:rPr>
              <a:t>Open editable .drawio source</a:t>
            </a:r>
          </a:p>
        </p:txBody>
      </p:sp>
    </p:spTree>
    <p:extLst>
      <p:ext uri="{BB962C8B-B14F-4D97-AF65-F5344CB8AC3E}">
        <p14:creationId xmlns:p14="http://schemas.microsoft.com/office/powerpoint/2010/main" val="947721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F79C5671-03F8-4238-89A9-A9FC41265BEB}"/>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REVISED DATABASE MODEL</a:t>
            </a:r>
          </a:p>
        </p:txBody>
      </p:sp>
      <p:sp>
        <p:nvSpPr>
          <p:cNvPr id="2" name="矩形 1">
            <a:extLst>
              <a:ext uri="{FF2B5EF4-FFF2-40B4-BE49-F238E27FC236}">
                <a16:creationId xmlns:a16="http://schemas.microsoft.com/office/drawing/2014/main" id="{70C3E980-C7FB-4C92-AE77-212AF7A24731}"/>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The ERD clarifies roles and core learning relationships</a:t>
            </a:r>
          </a:p>
        </p:txBody>
      </p:sp>
      <p:sp>
        <p:nvSpPr>
          <p:cNvPr id="3" name="矩形 2">
            <a:extLst>
              <a:ext uri="{FF2B5EF4-FFF2-40B4-BE49-F238E27FC236}">
                <a16:creationId xmlns:a16="http://schemas.microsoft.com/office/drawing/2014/main" id="{FA60E6A6-E7C8-4A25-A3DA-57BC65A1C165}"/>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CDF52928-3785-43AE-8E9D-49F0E616EDC2}"/>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6</a:t>
            </a:r>
          </a:p>
        </p:txBody>
      </p:sp>
      <p:sp>
        <p:nvSpPr>
          <p:cNvPr id="5" name="矩形: 圆角 4">
            <a:extLst>
              <a:ext uri="{FF2B5EF4-FFF2-40B4-BE49-F238E27FC236}">
                <a16:creationId xmlns:a16="http://schemas.microsoft.com/office/drawing/2014/main" id="{9AA90541-14C3-4BF0-8C44-9A7B26573577}"/>
              </a:ext>
            </a:extLst>
          </p:cNvPr>
          <p:cNvSpPr>
            <a:spLocks noGrp="1"/>
          </p:cNvSpPr>
          <p:nvPr/>
        </p:nvSpPr>
        <p:spPr>
          <a:xfrm>
            <a:off x="438150" y="1323975"/>
            <a:ext cx="11315700" cy="4533900"/>
          </a:xfrm>
          <a:prstGeom prst="roundRect">
            <a:avLst>
              <a:gd name="adj" fmla="val 1681"/>
            </a:avLst>
          </a:prstGeom>
          <a:solidFill>
            <a:srgbClr val="FFFFFF"/>
          </a:solidFill>
          <a:ln w="9525">
            <a:solidFill>
              <a:srgbClr val="D6DEDB"/>
            </a:solidFill>
            <a:prstDash val="solid"/>
          </a:ln>
        </p:spPr>
        <p:txBody>
          <a:bodyPr/>
          <a:lstStyle/>
          <a:p>
            <a:endParaRPr/>
          </a:p>
        </p:txBody>
      </p:sp>
      <p:pic>
        <p:nvPicPr>
          <p:cNvPr id="16" name="图片 15"/>
          <p:cNvPicPr>
            <a:picLocks noChangeAspect="1"/>
          </p:cNvPicPr>
          <p:nvPr/>
        </p:nvPicPr>
        <p:blipFill>
          <a:blip r:embed="rId3"/>
          <a:stretch/>
        </p:blipFill>
        <p:spPr>
          <a:xfrm>
            <a:off x="2439684" y="1362075"/>
            <a:ext cx="7312631" cy="4457700"/>
          </a:xfrm>
          <a:prstGeom prst="roundRect">
            <a:avLst/>
          </a:prstGeom>
        </p:spPr>
      </p:pic>
      <p:sp>
        <p:nvSpPr>
          <p:cNvPr id="7" name="矩形: 圆角 6">
            <a:extLst>
              <a:ext uri="{FF2B5EF4-FFF2-40B4-BE49-F238E27FC236}">
                <a16:creationId xmlns:a16="http://schemas.microsoft.com/office/drawing/2014/main" id="{F0E06F39-2F62-4C2F-A902-5794A4DB0B5A}"/>
              </a:ext>
            </a:extLst>
          </p:cNvPr>
          <p:cNvSpPr>
            <a:spLocks noGrp="1"/>
          </p:cNvSpPr>
          <p:nvPr/>
        </p:nvSpPr>
        <p:spPr>
          <a:xfrm>
            <a:off x="438150" y="5991225"/>
            <a:ext cx="10477500" cy="428625"/>
          </a:xfrm>
          <a:prstGeom prst="roundRect">
            <a:avLst>
              <a:gd name="adj" fmla="val 17778"/>
            </a:avLst>
          </a:prstGeom>
          <a:solidFill>
            <a:srgbClr val="E7F4F1"/>
          </a:solidFill>
          <a:ln w="0">
            <a:solidFill>
              <a:srgbClr val="E7F4F1"/>
            </a:solidFill>
            <a:prstDash val="solid"/>
          </a:ln>
        </p:spPr>
        <p:txBody>
          <a:bodyPr/>
          <a:lstStyle/>
          <a:p>
            <a:endParaRPr/>
          </a:p>
        </p:txBody>
      </p:sp>
      <p:sp>
        <p:nvSpPr>
          <p:cNvPr id="8" name="矩形 7">
            <a:extLst>
              <a:ext uri="{FF2B5EF4-FFF2-40B4-BE49-F238E27FC236}">
                <a16:creationId xmlns:a16="http://schemas.microsoft.com/office/drawing/2014/main" id="{E40BC0D8-04E9-4649-BCEC-AA527F269CF5}"/>
              </a:ext>
            </a:extLst>
          </p:cNvPr>
          <p:cNvSpPr>
            <a:spLocks noGrp="1"/>
          </p:cNvSpPr>
          <p:nvPr/>
        </p:nvSpPr>
        <p:spPr>
          <a:xfrm>
            <a:off x="628650" y="6096000"/>
            <a:ext cx="10096500" cy="228600"/>
          </a:xfrm>
          <a:prstGeom prst="rect">
            <a:avLst/>
          </a:prstGeom>
        </p:spPr>
        <p:txBody>
          <a:bodyPr wrap="square" lIns="0" tIns="0" rIns="0" bIns="0" anchor="ctr">
            <a:normAutofit/>
          </a:bodyPr>
          <a:lstStyle/>
          <a:p>
            <a:pPr algn="l">
              <a:buNone/>
              <a:defRPr sz="1200" b="1">
                <a:solidFill>
                  <a:srgbClr val="0E625A"/>
                </a:solidFill>
                <a:latin typeface="Arial"/>
                <a:ea typeface="Arial"/>
                <a:cs typeface="Arial"/>
              </a:defRPr>
            </a:pPr>
            <a:r>
              <a:t>Roles use IS relationships; direct 1:N links connect classes, assignments and questions, while Administrator approves Instructor.</a:t>
            </a:r>
          </a:p>
        </p:txBody>
      </p:sp>
    </p:spTree>
    <p:extLst>
      <p:ext uri="{BB962C8B-B14F-4D97-AF65-F5344CB8AC3E}">
        <p14:creationId xmlns:p14="http://schemas.microsoft.com/office/powerpoint/2010/main" val="1118842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 name="矩形 32">
            <a:extLst>
              <a:ext uri="{FF2B5EF4-FFF2-40B4-BE49-F238E27FC236}">
                <a16:creationId xmlns:a16="http://schemas.microsoft.com/office/drawing/2014/main" id="{6FE2D5C5-B325-44A0-A36C-4792E2829355}"/>
              </a:ext>
            </a:extLst>
          </p:cNvPr>
          <p:cNvSpPr>
            <a:spLocks noGrp="1"/>
          </p:cNvSpPr>
          <p:nvPr/>
        </p:nvSpPr>
        <p:spPr>
          <a:xfrm>
            <a:off x="495300" y="285750"/>
            <a:ext cx="2381250" cy="209550"/>
          </a:xfrm>
          <a:prstGeom prst="rect">
            <a:avLst/>
          </a:prstGeom>
          <a:noFill/>
          <a:ln w="0">
            <a:noFill/>
          </a:ln>
        </p:spPr>
        <p:txBody>
          <a:bodyPr wrap="square" lIns="0" tIns="0" rIns="0" bIns="0" anchor="ctr">
            <a:normAutofit/>
          </a:bodyPr>
          <a:lstStyle/>
          <a:p>
            <a:pPr algn="l">
              <a:buNone/>
              <a:defRPr sz="975" b="1">
                <a:solidFill>
                  <a:srgbClr val="137F74"/>
                </a:solidFill>
                <a:latin typeface="Arial"/>
                <a:ea typeface="Arial"/>
                <a:cs typeface="Arial"/>
              </a:defRPr>
            </a:pPr>
            <a:r>
              <a:rPr sz="975" b="1">
                <a:solidFill>
                  <a:srgbClr val="137F74"/>
                </a:solidFill>
                <a:latin typeface="Arial"/>
                <a:ea typeface="Arial"/>
                <a:cs typeface="Arial"/>
              </a:rPr>
              <a:t>CORE LEARNING WORKFLOW</a:t>
            </a:r>
          </a:p>
        </p:txBody>
      </p:sp>
      <p:sp>
        <p:nvSpPr>
          <p:cNvPr id="2" name="矩形 1">
            <a:extLst>
              <a:ext uri="{FF2B5EF4-FFF2-40B4-BE49-F238E27FC236}">
                <a16:creationId xmlns:a16="http://schemas.microsoft.com/office/drawing/2014/main" id="{41892558-178D-4779-9B8C-54C2F5BF9CC2}"/>
              </a:ext>
            </a:extLst>
          </p:cNvPr>
          <p:cNvSpPr>
            <a:spLocks noGrp="1"/>
          </p:cNvSpPr>
          <p:nvPr/>
        </p:nvSpPr>
        <p:spPr>
          <a:xfrm>
            <a:off x="495300" y="523875"/>
            <a:ext cx="10668000" cy="590550"/>
          </a:xfrm>
          <a:prstGeom prst="rect">
            <a:avLst/>
          </a:prstGeom>
          <a:noFill/>
          <a:ln w="0">
            <a:noFill/>
          </a:ln>
        </p:spPr>
        <p:txBody>
          <a:bodyPr wrap="square" lIns="0" tIns="0" rIns="0" bIns="0" anchor="ctr">
            <a:normAutofit/>
          </a:bodyPr>
          <a:lstStyle/>
          <a:p>
            <a:pPr algn="l">
              <a:buNone/>
              <a:defRPr sz="2550" b="1">
                <a:solidFill>
                  <a:srgbClr val="17201E"/>
                </a:solidFill>
                <a:latin typeface="Arial"/>
                <a:ea typeface="Arial"/>
                <a:cs typeface="Arial"/>
              </a:defRPr>
            </a:pPr>
            <a:r>
              <a:rPr sz="2550" b="1">
                <a:solidFill>
                  <a:srgbClr val="17201E"/>
                </a:solidFill>
                <a:latin typeface="Arial"/>
                <a:ea typeface="Arial"/>
                <a:cs typeface="Arial"/>
              </a:rPr>
              <a:t>A failed attempt visibly loops back to evaluation</a:t>
            </a:r>
          </a:p>
        </p:txBody>
      </p:sp>
      <p:sp>
        <p:nvSpPr>
          <p:cNvPr id="3" name="矩形 2">
            <a:extLst>
              <a:ext uri="{FF2B5EF4-FFF2-40B4-BE49-F238E27FC236}">
                <a16:creationId xmlns:a16="http://schemas.microsoft.com/office/drawing/2014/main" id="{8C18F32F-73A8-4CAF-BDAD-5C84B50A49B0}"/>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30AE0195-51AC-4D28-BFB7-E4910D852F6D}"/>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7</a:t>
            </a:r>
          </a:p>
        </p:txBody>
      </p:sp>
      <p:sp>
        <p:nvSpPr>
          <p:cNvPr id="5" name="箭头: 右 4">
            <a:extLst>
              <a:ext uri="{FF2B5EF4-FFF2-40B4-BE49-F238E27FC236}">
                <a16:creationId xmlns:a16="http://schemas.microsoft.com/office/drawing/2014/main" id="{1E557EDC-3366-4E49-BECF-29115F00234D}"/>
              </a:ext>
            </a:extLst>
          </p:cNvPr>
          <p:cNvSpPr>
            <a:spLocks noGrp="1"/>
          </p:cNvSpPr>
          <p:nvPr/>
        </p:nvSpPr>
        <p:spPr>
          <a:xfrm>
            <a:off x="2228850" y="2505075"/>
            <a:ext cx="400050" cy="323850"/>
          </a:xfrm>
          <a:prstGeom prst="rightArrow">
            <a:avLst/>
          </a:prstGeom>
          <a:solidFill>
            <a:srgbClr val="E8A11C"/>
          </a:solidFill>
          <a:ln w="0">
            <a:solidFill>
              <a:srgbClr val="E8A11C"/>
            </a:solidFill>
            <a:prstDash val="solid"/>
          </a:ln>
        </p:spPr>
        <p:txBody>
          <a:bodyPr/>
          <a:lstStyle/>
          <a:p>
            <a:endParaRPr/>
          </a:p>
        </p:txBody>
      </p:sp>
      <p:sp>
        <p:nvSpPr>
          <p:cNvPr id="6" name="箭头: 右 5">
            <a:extLst>
              <a:ext uri="{FF2B5EF4-FFF2-40B4-BE49-F238E27FC236}">
                <a16:creationId xmlns:a16="http://schemas.microsoft.com/office/drawing/2014/main" id="{B8C71375-4DF5-4CD0-9151-AD5113EA6260}"/>
              </a:ext>
            </a:extLst>
          </p:cNvPr>
          <p:cNvSpPr>
            <a:spLocks noGrp="1"/>
          </p:cNvSpPr>
          <p:nvPr/>
        </p:nvSpPr>
        <p:spPr>
          <a:xfrm>
            <a:off x="4457700" y="2505075"/>
            <a:ext cx="400050" cy="323850"/>
          </a:xfrm>
          <a:prstGeom prst="rightArrow">
            <a:avLst/>
          </a:prstGeom>
          <a:solidFill>
            <a:srgbClr val="E8A11C"/>
          </a:solidFill>
          <a:ln w="0">
            <a:solidFill>
              <a:srgbClr val="E8A11C"/>
            </a:solidFill>
            <a:prstDash val="solid"/>
          </a:ln>
        </p:spPr>
        <p:txBody>
          <a:bodyPr/>
          <a:lstStyle/>
          <a:p>
            <a:endParaRPr/>
          </a:p>
        </p:txBody>
      </p:sp>
      <p:sp>
        <p:nvSpPr>
          <p:cNvPr id="7" name="箭头: 右 6">
            <a:extLst>
              <a:ext uri="{FF2B5EF4-FFF2-40B4-BE49-F238E27FC236}">
                <a16:creationId xmlns:a16="http://schemas.microsoft.com/office/drawing/2014/main" id="{973C408E-BE84-4C43-8A42-AE476F2E7645}"/>
              </a:ext>
            </a:extLst>
          </p:cNvPr>
          <p:cNvSpPr>
            <a:spLocks noGrp="1"/>
          </p:cNvSpPr>
          <p:nvPr/>
        </p:nvSpPr>
        <p:spPr>
          <a:xfrm>
            <a:off x="6686550" y="2505075"/>
            <a:ext cx="400050" cy="323850"/>
          </a:xfrm>
          <a:prstGeom prst="rightArrow">
            <a:avLst/>
          </a:prstGeom>
          <a:solidFill>
            <a:srgbClr val="137F74"/>
          </a:solidFill>
          <a:ln w="0">
            <a:solidFill>
              <a:srgbClr val="137F74"/>
            </a:solidFill>
            <a:prstDash val="solid"/>
          </a:ln>
        </p:spPr>
        <p:txBody>
          <a:bodyPr/>
          <a:lstStyle/>
          <a:p>
            <a:endParaRPr/>
          </a:p>
        </p:txBody>
      </p:sp>
      <p:sp>
        <p:nvSpPr>
          <p:cNvPr id="8" name="箭头: 右 7">
            <a:extLst>
              <a:ext uri="{FF2B5EF4-FFF2-40B4-BE49-F238E27FC236}">
                <a16:creationId xmlns:a16="http://schemas.microsoft.com/office/drawing/2014/main" id="{58CA55F3-BB48-4AE4-A64D-F0C3F8F8AFFC}"/>
              </a:ext>
            </a:extLst>
          </p:cNvPr>
          <p:cNvSpPr>
            <a:spLocks noGrp="1"/>
          </p:cNvSpPr>
          <p:nvPr/>
        </p:nvSpPr>
        <p:spPr>
          <a:xfrm>
            <a:off x="8915400" y="2505075"/>
            <a:ext cx="400050" cy="323850"/>
          </a:xfrm>
          <a:prstGeom prst="rightArrow">
            <a:avLst/>
          </a:prstGeom>
          <a:solidFill>
            <a:srgbClr val="E8A11C"/>
          </a:solidFill>
          <a:ln w="0">
            <a:solidFill>
              <a:srgbClr val="E8A11C"/>
            </a:solidFill>
            <a:prstDash val="solid"/>
          </a:ln>
        </p:spPr>
        <p:txBody>
          <a:bodyPr/>
          <a:lstStyle/>
          <a:p>
            <a:endParaRPr/>
          </a:p>
        </p:txBody>
      </p:sp>
      <p:sp>
        <p:nvSpPr>
          <p:cNvPr id="9" name="矩形: 圆角 8">
            <a:extLst>
              <a:ext uri="{FF2B5EF4-FFF2-40B4-BE49-F238E27FC236}">
                <a16:creationId xmlns:a16="http://schemas.microsoft.com/office/drawing/2014/main" id="{E64791CE-2C0C-496A-9471-2972584A87DC}"/>
              </a:ext>
            </a:extLst>
          </p:cNvPr>
          <p:cNvSpPr>
            <a:spLocks noGrp="1"/>
          </p:cNvSpPr>
          <p:nvPr/>
        </p:nvSpPr>
        <p:spPr>
          <a:xfrm>
            <a:off x="552450" y="1924050"/>
            <a:ext cx="1676400" cy="1466850"/>
          </a:xfrm>
          <a:prstGeom prst="roundRect">
            <a:avLst>
              <a:gd name="adj" fmla="val 7792"/>
            </a:avLst>
          </a:prstGeom>
          <a:solidFill>
            <a:srgbClr val="FFF1CF"/>
          </a:solidFill>
          <a:ln w="14288">
            <a:solidFill>
              <a:srgbClr val="E8A11C"/>
            </a:solidFill>
            <a:prstDash val="solid"/>
          </a:ln>
        </p:spPr>
        <p:txBody>
          <a:bodyPr/>
          <a:lstStyle/>
          <a:p>
            <a:endParaRPr/>
          </a:p>
        </p:txBody>
      </p:sp>
      <p:sp>
        <p:nvSpPr>
          <p:cNvPr id="10" name="矩形 9">
            <a:extLst>
              <a:ext uri="{FF2B5EF4-FFF2-40B4-BE49-F238E27FC236}">
                <a16:creationId xmlns:a16="http://schemas.microsoft.com/office/drawing/2014/main" id="{391AD28A-68B3-4BDC-A8DA-F719EED5607E}"/>
              </a:ext>
            </a:extLst>
          </p:cNvPr>
          <p:cNvSpPr>
            <a:spLocks noGrp="1"/>
          </p:cNvSpPr>
          <p:nvPr/>
        </p:nvSpPr>
        <p:spPr>
          <a:xfrm>
            <a:off x="704850" y="2076450"/>
            <a:ext cx="1143000" cy="209550"/>
          </a:xfrm>
          <a:prstGeom prst="rect">
            <a:avLst/>
          </a:prstGeom>
        </p:spPr>
        <p:txBody>
          <a:bodyPr wrap="square" lIns="0" tIns="0" rIns="0" bIns="0" anchor="ctr">
            <a:normAutofit/>
          </a:bodyPr>
          <a:lstStyle/>
          <a:p>
            <a:pPr algn="l">
              <a:buNone/>
              <a:defRPr sz="825" b="1">
                <a:solidFill>
                  <a:srgbClr val="65706D"/>
                </a:solidFill>
                <a:latin typeface="Arial"/>
                <a:ea typeface="Arial"/>
                <a:cs typeface="Arial"/>
              </a:defRPr>
            </a:pPr>
            <a:endParaRPr/>
          </a:p>
        </p:txBody>
      </p:sp>
      <p:sp>
        <p:nvSpPr>
          <p:cNvPr id="11" name="矩形 10">
            <a:extLst>
              <a:ext uri="{FF2B5EF4-FFF2-40B4-BE49-F238E27FC236}">
                <a16:creationId xmlns:a16="http://schemas.microsoft.com/office/drawing/2014/main" id="{44F9CA4B-189C-4795-B28B-ECF37F86FE33}"/>
              </a:ext>
            </a:extLst>
          </p:cNvPr>
          <p:cNvSpPr>
            <a:spLocks noGrp="1"/>
          </p:cNvSpPr>
          <p:nvPr/>
        </p:nvSpPr>
        <p:spPr>
          <a:xfrm>
            <a:off x="704850" y="2190750"/>
            <a:ext cx="1371600" cy="409575"/>
          </a:xfrm>
          <a:prstGeom prst="rect">
            <a:avLst/>
          </a:prstGeom>
        </p:spPr>
        <p:txBody>
          <a:bodyPr wrap="square" lIns="0" tIns="0" rIns="0" bIns="0" anchor="ctr">
            <a:normAutofit fontScale="94553"/>
          </a:bodyPr>
          <a:lstStyle/>
          <a:p>
            <a:pPr algn="ctr">
              <a:buNone/>
              <a:defRPr sz="1200" b="1">
                <a:solidFill>
                  <a:srgbClr val="8A5900"/>
                </a:solidFill>
                <a:latin typeface="Arial"/>
                <a:ea typeface="Arial"/>
                <a:cs typeface="Arial"/>
              </a:defRPr>
            </a:pPr>
            <a:r>
              <a:rPr sz="1200" b="1">
                <a:solidFill>
                  <a:srgbClr val="8A5900"/>
                </a:solidFill>
                <a:latin typeface="Arial"/>
                <a:ea typeface="Arial"/>
                <a:cs typeface="Arial"/>
              </a:rPr>
              <a:t>PROCESS · Prepare assignment</a:t>
            </a:r>
          </a:p>
        </p:txBody>
      </p:sp>
      <p:sp>
        <p:nvSpPr>
          <p:cNvPr id="12" name="矩形 11">
            <a:extLst>
              <a:ext uri="{FF2B5EF4-FFF2-40B4-BE49-F238E27FC236}">
                <a16:creationId xmlns:a16="http://schemas.microsoft.com/office/drawing/2014/main" id="{D23EB392-69A3-46FA-93F4-FEC048D818AA}"/>
              </a:ext>
            </a:extLst>
          </p:cNvPr>
          <p:cNvSpPr>
            <a:spLocks noGrp="1"/>
          </p:cNvSpPr>
          <p:nvPr/>
        </p:nvSpPr>
        <p:spPr>
          <a:xfrm>
            <a:off x="714375" y="2790825"/>
            <a:ext cx="1352550" cy="361950"/>
          </a:xfrm>
          <a:prstGeom prst="rect">
            <a:avLst/>
          </a:prstGeom>
        </p:spPr>
        <p:txBody>
          <a:bodyPr wrap="square" lIns="0" tIns="0" rIns="0" bIns="0" anchor="ctr">
            <a:normAutofit/>
          </a:bodyPr>
          <a:lstStyle/>
          <a:p>
            <a:pPr algn="ctr">
              <a:buNone/>
              <a:defRPr sz="1050" b="0">
                <a:solidFill>
                  <a:srgbClr val="65706D"/>
                </a:solidFill>
                <a:latin typeface="Arial"/>
                <a:ea typeface="Arial"/>
                <a:cs typeface="Arial"/>
              </a:defRPr>
            </a:pPr>
            <a:r>
              <a:rPr sz="1050" b="0">
                <a:solidFill>
                  <a:srgbClr val="65706D"/>
                </a:solidFill>
                <a:latin typeface="Arial"/>
                <a:ea typeface="Arial"/>
                <a:cs typeface="Arial"/>
              </a:rPr>
              <a:t>Questions + test cases</a:t>
            </a:r>
          </a:p>
        </p:txBody>
      </p:sp>
      <p:sp>
        <p:nvSpPr>
          <p:cNvPr id="13" name="矩形: 圆角 12">
            <a:extLst>
              <a:ext uri="{FF2B5EF4-FFF2-40B4-BE49-F238E27FC236}">
                <a16:creationId xmlns:a16="http://schemas.microsoft.com/office/drawing/2014/main" id="{DA76B212-D371-42DB-B7BB-8967B4C2C7E6}"/>
              </a:ext>
            </a:extLst>
          </p:cNvPr>
          <p:cNvSpPr>
            <a:spLocks noGrp="1"/>
          </p:cNvSpPr>
          <p:nvPr/>
        </p:nvSpPr>
        <p:spPr>
          <a:xfrm>
            <a:off x="2781300" y="1924050"/>
            <a:ext cx="1676400" cy="1466850"/>
          </a:xfrm>
          <a:prstGeom prst="roundRect">
            <a:avLst>
              <a:gd name="adj" fmla="val 7792"/>
            </a:avLst>
          </a:prstGeom>
          <a:solidFill>
            <a:srgbClr val="FFF1CF"/>
          </a:solidFill>
          <a:ln w="14288">
            <a:solidFill>
              <a:srgbClr val="E8A11C"/>
            </a:solidFill>
            <a:prstDash val="solid"/>
          </a:ln>
        </p:spPr>
        <p:txBody>
          <a:bodyPr/>
          <a:lstStyle/>
          <a:p>
            <a:endParaRPr/>
          </a:p>
        </p:txBody>
      </p:sp>
      <p:sp>
        <p:nvSpPr>
          <p:cNvPr id="14" name="矩形 13">
            <a:extLst>
              <a:ext uri="{FF2B5EF4-FFF2-40B4-BE49-F238E27FC236}">
                <a16:creationId xmlns:a16="http://schemas.microsoft.com/office/drawing/2014/main" id="{A91542C2-663E-4D9D-B07F-75E18CD032F4}"/>
              </a:ext>
            </a:extLst>
          </p:cNvPr>
          <p:cNvSpPr>
            <a:spLocks noGrp="1"/>
          </p:cNvSpPr>
          <p:nvPr/>
        </p:nvSpPr>
        <p:spPr>
          <a:xfrm>
            <a:off x="2933700" y="2076450"/>
            <a:ext cx="1143000" cy="209550"/>
          </a:xfrm>
          <a:prstGeom prst="rect">
            <a:avLst/>
          </a:prstGeom>
        </p:spPr>
        <p:txBody>
          <a:bodyPr wrap="square" lIns="0" tIns="0" rIns="0" bIns="0" anchor="ctr">
            <a:normAutofit/>
          </a:bodyPr>
          <a:lstStyle/>
          <a:p>
            <a:pPr algn="l">
              <a:buNone/>
              <a:defRPr sz="825" b="1">
                <a:solidFill>
                  <a:srgbClr val="65706D"/>
                </a:solidFill>
                <a:latin typeface="Arial"/>
                <a:ea typeface="Arial"/>
                <a:cs typeface="Arial"/>
              </a:defRPr>
            </a:pPr>
            <a:endParaRPr/>
          </a:p>
        </p:txBody>
      </p:sp>
      <p:sp>
        <p:nvSpPr>
          <p:cNvPr id="15" name="矩形 14">
            <a:extLst>
              <a:ext uri="{FF2B5EF4-FFF2-40B4-BE49-F238E27FC236}">
                <a16:creationId xmlns:a16="http://schemas.microsoft.com/office/drawing/2014/main" id="{1B7EB9F8-299D-4A86-B931-B8162F58EC67}"/>
              </a:ext>
            </a:extLst>
          </p:cNvPr>
          <p:cNvSpPr>
            <a:spLocks noGrp="1"/>
          </p:cNvSpPr>
          <p:nvPr/>
        </p:nvSpPr>
        <p:spPr>
          <a:xfrm>
            <a:off x="2933700" y="2190750"/>
            <a:ext cx="1371600" cy="409575"/>
          </a:xfrm>
          <a:prstGeom prst="rect">
            <a:avLst/>
          </a:prstGeom>
        </p:spPr>
        <p:txBody>
          <a:bodyPr wrap="square" lIns="0" tIns="0" rIns="0" bIns="0" anchor="ctr">
            <a:normAutofit/>
          </a:bodyPr>
          <a:lstStyle/>
          <a:p>
            <a:pPr algn="ctr">
              <a:buNone/>
              <a:defRPr sz="1200" b="1">
                <a:solidFill>
                  <a:srgbClr val="8A5900"/>
                </a:solidFill>
                <a:latin typeface="Arial"/>
                <a:ea typeface="Arial"/>
                <a:cs typeface="Arial"/>
              </a:defRPr>
            </a:pPr>
            <a:r>
              <a:rPr sz="1200" b="1">
                <a:solidFill>
                  <a:srgbClr val="8A5900"/>
                </a:solidFill>
                <a:latin typeface="Arial"/>
                <a:ea typeface="Arial"/>
                <a:cs typeface="Arial"/>
              </a:rPr>
              <a:t>PROCESS · Write code</a:t>
            </a:r>
          </a:p>
        </p:txBody>
      </p:sp>
      <p:sp>
        <p:nvSpPr>
          <p:cNvPr id="16" name="矩形 15">
            <a:extLst>
              <a:ext uri="{FF2B5EF4-FFF2-40B4-BE49-F238E27FC236}">
                <a16:creationId xmlns:a16="http://schemas.microsoft.com/office/drawing/2014/main" id="{1E19FDE4-E1E3-4B5B-A61D-33F8ACA6973A}"/>
              </a:ext>
            </a:extLst>
          </p:cNvPr>
          <p:cNvSpPr>
            <a:spLocks noGrp="1"/>
          </p:cNvSpPr>
          <p:nvPr/>
        </p:nvSpPr>
        <p:spPr>
          <a:xfrm>
            <a:off x="2943225" y="2790825"/>
            <a:ext cx="1352550" cy="361950"/>
          </a:xfrm>
          <a:prstGeom prst="rect">
            <a:avLst/>
          </a:prstGeom>
        </p:spPr>
        <p:txBody>
          <a:bodyPr wrap="square" lIns="0" tIns="0" rIns="0" bIns="0" anchor="ctr">
            <a:normAutofit/>
          </a:bodyPr>
          <a:lstStyle/>
          <a:p>
            <a:pPr algn="ctr">
              <a:buNone/>
              <a:defRPr sz="1050" b="0">
                <a:solidFill>
                  <a:srgbClr val="65706D"/>
                </a:solidFill>
                <a:latin typeface="Arial"/>
                <a:ea typeface="Arial"/>
                <a:cs typeface="Arial"/>
              </a:defRPr>
            </a:pPr>
            <a:r>
              <a:rPr sz="1050" b="0">
                <a:solidFill>
                  <a:srgbClr val="65706D"/>
                </a:solidFill>
                <a:latin typeface="Arial"/>
                <a:ea typeface="Arial"/>
                <a:cs typeface="Arial"/>
              </a:rPr>
              <a:t>Edit Main.java</a:t>
            </a:r>
          </a:p>
        </p:txBody>
      </p:sp>
      <p:sp>
        <p:nvSpPr>
          <p:cNvPr id="17" name="矩形: 圆角 16">
            <a:extLst>
              <a:ext uri="{FF2B5EF4-FFF2-40B4-BE49-F238E27FC236}">
                <a16:creationId xmlns:a16="http://schemas.microsoft.com/office/drawing/2014/main" id="{AF04988D-CEE7-40CA-ACC4-F0FFEC7D7499}"/>
              </a:ext>
            </a:extLst>
          </p:cNvPr>
          <p:cNvSpPr>
            <a:spLocks noGrp="1"/>
          </p:cNvSpPr>
          <p:nvPr/>
        </p:nvSpPr>
        <p:spPr>
          <a:xfrm>
            <a:off x="5010150" y="1924050"/>
            <a:ext cx="1676400" cy="1466850"/>
          </a:xfrm>
          <a:prstGeom prst="roundRect">
            <a:avLst>
              <a:gd name="adj" fmla="val 7792"/>
            </a:avLst>
          </a:prstGeom>
          <a:solidFill>
            <a:srgbClr val="FFF1CF"/>
          </a:solidFill>
          <a:ln w="14288">
            <a:solidFill>
              <a:srgbClr val="E8A11C"/>
            </a:solidFill>
            <a:prstDash val="solid"/>
          </a:ln>
        </p:spPr>
        <p:txBody>
          <a:bodyPr/>
          <a:lstStyle/>
          <a:p>
            <a:endParaRPr/>
          </a:p>
        </p:txBody>
      </p:sp>
      <p:sp>
        <p:nvSpPr>
          <p:cNvPr id="18" name="矩形 17">
            <a:extLst>
              <a:ext uri="{FF2B5EF4-FFF2-40B4-BE49-F238E27FC236}">
                <a16:creationId xmlns:a16="http://schemas.microsoft.com/office/drawing/2014/main" id="{1C06602B-506D-460A-B839-04DC1B3421C9}"/>
              </a:ext>
            </a:extLst>
          </p:cNvPr>
          <p:cNvSpPr>
            <a:spLocks noGrp="1"/>
          </p:cNvSpPr>
          <p:nvPr/>
        </p:nvSpPr>
        <p:spPr>
          <a:xfrm>
            <a:off x="5162550" y="2076450"/>
            <a:ext cx="1143000" cy="209550"/>
          </a:xfrm>
          <a:prstGeom prst="rect">
            <a:avLst/>
          </a:prstGeom>
        </p:spPr>
        <p:txBody>
          <a:bodyPr wrap="square" lIns="0" tIns="0" rIns="0" bIns="0" anchor="ctr">
            <a:normAutofit/>
          </a:bodyPr>
          <a:lstStyle/>
          <a:p>
            <a:pPr algn="l">
              <a:buNone/>
              <a:defRPr sz="750" b="1">
                <a:solidFill>
                  <a:srgbClr val="65706D"/>
                </a:solidFill>
                <a:latin typeface="Arial"/>
                <a:ea typeface="Arial"/>
                <a:cs typeface="Arial"/>
              </a:defRPr>
            </a:pPr>
            <a:endParaRPr/>
          </a:p>
        </p:txBody>
      </p:sp>
      <p:sp>
        <p:nvSpPr>
          <p:cNvPr id="19" name="矩形 18">
            <a:extLst>
              <a:ext uri="{FF2B5EF4-FFF2-40B4-BE49-F238E27FC236}">
                <a16:creationId xmlns:a16="http://schemas.microsoft.com/office/drawing/2014/main" id="{4BCE576F-9796-4A8C-AA2B-57B21E00EDC1}"/>
              </a:ext>
            </a:extLst>
          </p:cNvPr>
          <p:cNvSpPr>
            <a:spLocks noGrp="1"/>
          </p:cNvSpPr>
          <p:nvPr/>
        </p:nvSpPr>
        <p:spPr>
          <a:xfrm>
            <a:off x="5162550" y="2190750"/>
            <a:ext cx="1371600" cy="409575"/>
          </a:xfrm>
          <a:prstGeom prst="rect">
            <a:avLst/>
          </a:prstGeom>
        </p:spPr>
        <p:txBody>
          <a:bodyPr wrap="square" lIns="0" tIns="0" rIns="0" bIns="0" anchor="ctr">
            <a:normAutofit/>
          </a:bodyPr>
          <a:lstStyle/>
          <a:p>
            <a:pPr algn="ctr">
              <a:buNone/>
              <a:defRPr sz="1125" b="1">
                <a:solidFill>
                  <a:srgbClr val="8A5900"/>
                </a:solidFill>
                <a:latin typeface="Arial"/>
                <a:ea typeface="Arial"/>
                <a:cs typeface="Arial"/>
              </a:defRPr>
            </a:pPr>
            <a:r>
              <a:rPr sz="1125" b="1">
                <a:solidFill>
                  <a:srgbClr val="8A5900"/>
                </a:solidFill>
                <a:latin typeface="Arial"/>
                <a:ea typeface="Arial"/>
                <a:cs typeface="Arial"/>
              </a:rPr>
              <a:t>PROCESS · Run / Evaluate</a:t>
            </a:r>
          </a:p>
        </p:txBody>
      </p:sp>
      <p:sp>
        <p:nvSpPr>
          <p:cNvPr id="20" name="矩形 19">
            <a:extLst>
              <a:ext uri="{FF2B5EF4-FFF2-40B4-BE49-F238E27FC236}">
                <a16:creationId xmlns:a16="http://schemas.microsoft.com/office/drawing/2014/main" id="{D20F5CEB-0646-425C-BF05-1180E09421A5}"/>
              </a:ext>
            </a:extLst>
          </p:cNvPr>
          <p:cNvSpPr>
            <a:spLocks noGrp="1"/>
          </p:cNvSpPr>
          <p:nvPr/>
        </p:nvSpPr>
        <p:spPr>
          <a:xfrm>
            <a:off x="5172075" y="2790825"/>
            <a:ext cx="1352550" cy="361950"/>
          </a:xfrm>
          <a:prstGeom prst="rect">
            <a:avLst/>
          </a:prstGeom>
        </p:spPr>
        <p:txBody>
          <a:bodyPr wrap="square" lIns="0" tIns="0" rIns="0" bIns="0" anchor="ctr">
            <a:normAutofit/>
          </a:bodyPr>
          <a:lstStyle/>
          <a:p>
            <a:pPr algn="ctr">
              <a:buNone/>
              <a:defRPr sz="975" b="0">
                <a:solidFill>
                  <a:srgbClr val="65706D"/>
                </a:solidFill>
                <a:latin typeface="Arial"/>
                <a:ea typeface="Arial"/>
                <a:cs typeface="Arial"/>
              </a:defRPr>
            </a:pPr>
            <a:r>
              <a:rPr sz="975" b="0">
                <a:solidFill>
                  <a:srgbClr val="65706D"/>
                </a:solidFill>
                <a:latin typeface="Arial"/>
                <a:ea typeface="Arial"/>
                <a:cs typeface="Arial"/>
              </a:rPr>
              <a:t>Compile · execute · compare</a:t>
            </a:r>
          </a:p>
        </p:txBody>
      </p:sp>
      <p:sp>
        <p:nvSpPr>
          <p:cNvPr id="21" name="矩形: 圆角 20">
            <a:extLst>
              <a:ext uri="{FF2B5EF4-FFF2-40B4-BE49-F238E27FC236}">
                <a16:creationId xmlns:a16="http://schemas.microsoft.com/office/drawing/2014/main" id="{508EA9A8-B42E-44ED-A181-0E1E1F687796}"/>
              </a:ext>
            </a:extLst>
          </p:cNvPr>
          <p:cNvSpPr>
            <a:spLocks noGrp="1"/>
          </p:cNvSpPr>
          <p:nvPr/>
        </p:nvSpPr>
        <p:spPr>
          <a:xfrm>
            <a:off x="7239000" y="1924050"/>
            <a:ext cx="1676400" cy="1466850"/>
          </a:xfrm>
          <a:prstGeom prst="roundRect">
            <a:avLst>
              <a:gd name="adj" fmla="val 7792"/>
            </a:avLst>
          </a:prstGeom>
          <a:solidFill>
            <a:srgbClr val="E4F3EF"/>
          </a:solidFill>
          <a:ln w="14288">
            <a:solidFill>
              <a:srgbClr val="137F74"/>
            </a:solidFill>
            <a:prstDash val="solid"/>
          </a:ln>
        </p:spPr>
        <p:txBody>
          <a:bodyPr/>
          <a:lstStyle/>
          <a:p>
            <a:endParaRPr/>
          </a:p>
        </p:txBody>
      </p:sp>
      <p:sp>
        <p:nvSpPr>
          <p:cNvPr id="22" name="矩形 21">
            <a:extLst>
              <a:ext uri="{FF2B5EF4-FFF2-40B4-BE49-F238E27FC236}">
                <a16:creationId xmlns:a16="http://schemas.microsoft.com/office/drawing/2014/main" id="{1561E5E1-5AEA-404F-8ED4-37202A9E8474}"/>
              </a:ext>
            </a:extLst>
          </p:cNvPr>
          <p:cNvSpPr>
            <a:spLocks noGrp="1"/>
          </p:cNvSpPr>
          <p:nvPr/>
        </p:nvSpPr>
        <p:spPr>
          <a:xfrm>
            <a:off x="7391400" y="2076450"/>
            <a:ext cx="1143000" cy="209550"/>
          </a:xfrm>
          <a:prstGeom prst="rect">
            <a:avLst/>
          </a:prstGeom>
        </p:spPr>
        <p:txBody>
          <a:bodyPr wrap="square" lIns="0" tIns="0" rIns="0" bIns="0" anchor="ctr">
            <a:normAutofit/>
          </a:bodyPr>
          <a:lstStyle/>
          <a:p>
            <a:pPr algn="l">
              <a:buNone/>
              <a:defRPr sz="825" b="1">
                <a:solidFill>
                  <a:srgbClr val="65706D"/>
                </a:solidFill>
                <a:latin typeface="Arial"/>
                <a:ea typeface="Arial"/>
                <a:cs typeface="Arial"/>
              </a:defRPr>
            </a:pPr>
            <a:endParaRPr/>
          </a:p>
        </p:txBody>
      </p:sp>
      <p:sp>
        <p:nvSpPr>
          <p:cNvPr id="23" name="矩形 22">
            <a:extLst>
              <a:ext uri="{FF2B5EF4-FFF2-40B4-BE49-F238E27FC236}">
                <a16:creationId xmlns:a16="http://schemas.microsoft.com/office/drawing/2014/main" id="{D7FE3975-C34E-4E35-AAC3-B6589512C9FC}"/>
              </a:ext>
            </a:extLst>
          </p:cNvPr>
          <p:cNvSpPr>
            <a:spLocks noGrp="1"/>
          </p:cNvSpPr>
          <p:nvPr/>
        </p:nvSpPr>
        <p:spPr>
          <a:xfrm>
            <a:off x="7391400" y="2190750"/>
            <a:ext cx="1371600" cy="409575"/>
          </a:xfrm>
          <a:prstGeom prst="rect">
            <a:avLst/>
          </a:prstGeom>
        </p:spPr>
        <p:txBody>
          <a:bodyPr wrap="square" lIns="0" tIns="0" rIns="0" bIns="0" anchor="ctr">
            <a:normAutofit/>
          </a:bodyPr>
          <a:lstStyle/>
          <a:p>
            <a:pPr algn="ctr">
              <a:buNone/>
              <a:defRPr sz="1125" b="1">
                <a:solidFill>
                  <a:srgbClr val="0E625A"/>
                </a:solidFill>
                <a:latin typeface="Arial"/>
                <a:ea typeface="Arial"/>
                <a:cs typeface="Arial"/>
              </a:defRPr>
            </a:pPr>
            <a:r>
              <a:rPr sz="1125" b="1">
                <a:solidFill>
                  <a:srgbClr val="0E625A"/>
                </a:solidFill>
                <a:latin typeface="Arial"/>
                <a:ea typeface="Arial"/>
                <a:cs typeface="Arial"/>
              </a:rPr>
              <a:t>OUTPUT · Feedback + score</a:t>
            </a:r>
          </a:p>
        </p:txBody>
      </p:sp>
      <p:sp>
        <p:nvSpPr>
          <p:cNvPr id="24" name="矩形 23">
            <a:extLst>
              <a:ext uri="{FF2B5EF4-FFF2-40B4-BE49-F238E27FC236}">
                <a16:creationId xmlns:a16="http://schemas.microsoft.com/office/drawing/2014/main" id="{54712D99-59C8-49E5-8CA0-E4477C1D7ED1}"/>
              </a:ext>
            </a:extLst>
          </p:cNvPr>
          <p:cNvSpPr>
            <a:spLocks noGrp="1"/>
          </p:cNvSpPr>
          <p:nvPr/>
        </p:nvSpPr>
        <p:spPr>
          <a:xfrm>
            <a:off x="7400925" y="2790825"/>
            <a:ext cx="1352550" cy="361950"/>
          </a:xfrm>
          <a:prstGeom prst="rect">
            <a:avLst/>
          </a:prstGeom>
        </p:spPr>
        <p:txBody>
          <a:bodyPr wrap="square" lIns="0" tIns="0" rIns="0" bIns="0" anchor="ctr">
            <a:normAutofit/>
          </a:bodyPr>
          <a:lstStyle/>
          <a:p>
            <a:pPr algn="ctr">
              <a:buNone/>
              <a:defRPr sz="975" b="0">
                <a:solidFill>
                  <a:srgbClr val="65706D"/>
                </a:solidFill>
                <a:latin typeface="Arial"/>
                <a:ea typeface="Arial"/>
                <a:cs typeface="Arial"/>
              </a:defRPr>
            </a:pPr>
            <a:r>
              <a:rPr sz="975" b="0">
                <a:solidFill>
                  <a:srgbClr val="65706D"/>
                </a:solidFill>
                <a:latin typeface="Arial"/>
                <a:ea typeface="Arial"/>
                <a:cs typeface="Arial"/>
              </a:rPr>
              <a:t>Judge evidence + likely issue</a:t>
            </a:r>
          </a:p>
        </p:txBody>
      </p:sp>
      <p:sp>
        <p:nvSpPr>
          <p:cNvPr id="25" name="矩形: 圆角 24">
            <a:extLst>
              <a:ext uri="{FF2B5EF4-FFF2-40B4-BE49-F238E27FC236}">
                <a16:creationId xmlns:a16="http://schemas.microsoft.com/office/drawing/2014/main" id="{546DEB66-18F3-4D0A-9D7E-CB47063FAFEA}"/>
              </a:ext>
            </a:extLst>
          </p:cNvPr>
          <p:cNvSpPr>
            <a:spLocks noGrp="1"/>
          </p:cNvSpPr>
          <p:nvPr/>
        </p:nvSpPr>
        <p:spPr>
          <a:xfrm>
            <a:off x="9467850" y="1924050"/>
            <a:ext cx="1676400" cy="1466850"/>
          </a:xfrm>
          <a:prstGeom prst="roundRect">
            <a:avLst>
              <a:gd name="adj" fmla="val 7792"/>
            </a:avLst>
          </a:prstGeom>
          <a:solidFill>
            <a:srgbClr val="FFF1CF"/>
          </a:solidFill>
          <a:ln w="14288">
            <a:solidFill>
              <a:srgbClr val="E8A11C"/>
            </a:solidFill>
            <a:prstDash val="solid"/>
          </a:ln>
        </p:spPr>
        <p:txBody>
          <a:bodyPr/>
          <a:lstStyle/>
          <a:p>
            <a:endParaRPr/>
          </a:p>
        </p:txBody>
      </p:sp>
      <p:sp>
        <p:nvSpPr>
          <p:cNvPr id="26" name="矩形 25">
            <a:extLst>
              <a:ext uri="{FF2B5EF4-FFF2-40B4-BE49-F238E27FC236}">
                <a16:creationId xmlns:a16="http://schemas.microsoft.com/office/drawing/2014/main" id="{FB0E84FB-432E-4056-9E57-C642A2EE5967}"/>
              </a:ext>
            </a:extLst>
          </p:cNvPr>
          <p:cNvSpPr>
            <a:spLocks noGrp="1"/>
          </p:cNvSpPr>
          <p:nvPr/>
        </p:nvSpPr>
        <p:spPr>
          <a:xfrm>
            <a:off x="9620250" y="2076450"/>
            <a:ext cx="1143000" cy="209550"/>
          </a:xfrm>
          <a:prstGeom prst="rect">
            <a:avLst/>
          </a:prstGeom>
        </p:spPr>
        <p:txBody>
          <a:bodyPr wrap="square" lIns="0" tIns="0" rIns="0" bIns="0" anchor="ctr">
            <a:normAutofit/>
          </a:bodyPr>
          <a:lstStyle/>
          <a:p>
            <a:pPr algn="l">
              <a:buNone/>
              <a:defRPr sz="825" b="1">
                <a:solidFill>
                  <a:srgbClr val="65706D"/>
                </a:solidFill>
                <a:latin typeface="Arial"/>
                <a:ea typeface="Arial"/>
                <a:cs typeface="Arial"/>
              </a:defRPr>
            </a:pPr>
            <a:endParaRPr/>
          </a:p>
        </p:txBody>
      </p:sp>
      <p:sp>
        <p:nvSpPr>
          <p:cNvPr id="27" name="矩形 26">
            <a:extLst>
              <a:ext uri="{FF2B5EF4-FFF2-40B4-BE49-F238E27FC236}">
                <a16:creationId xmlns:a16="http://schemas.microsoft.com/office/drawing/2014/main" id="{E6E6D80F-30AA-45D2-8354-B483D2464E2B}"/>
              </a:ext>
            </a:extLst>
          </p:cNvPr>
          <p:cNvSpPr>
            <a:spLocks noGrp="1"/>
          </p:cNvSpPr>
          <p:nvPr/>
        </p:nvSpPr>
        <p:spPr>
          <a:xfrm>
            <a:off x="9620250" y="2190750"/>
            <a:ext cx="1371600" cy="409575"/>
          </a:xfrm>
          <a:prstGeom prst="rect">
            <a:avLst/>
          </a:prstGeom>
        </p:spPr>
        <p:txBody>
          <a:bodyPr wrap="square" lIns="0" tIns="0" rIns="0" bIns="0" anchor="ctr">
            <a:normAutofit/>
          </a:bodyPr>
          <a:lstStyle/>
          <a:p>
            <a:pPr algn="ctr">
              <a:buNone/>
              <a:defRPr sz="1200" b="1">
                <a:solidFill>
                  <a:srgbClr val="8A5900"/>
                </a:solidFill>
                <a:latin typeface="Arial"/>
                <a:ea typeface="Arial"/>
                <a:cs typeface="Arial"/>
              </a:defRPr>
            </a:pPr>
            <a:r>
              <a:rPr sz="1200" b="1">
                <a:solidFill>
                  <a:srgbClr val="8A5900"/>
                </a:solidFill>
                <a:latin typeface="Arial"/>
                <a:ea typeface="Arial"/>
                <a:cs typeface="Arial"/>
              </a:rPr>
              <a:t>PROCESS · Improve code</a:t>
            </a:r>
          </a:p>
        </p:txBody>
      </p:sp>
      <p:sp>
        <p:nvSpPr>
          <p:cNvPr id="28" name="矩形 27">
            <a:extLst>
              <a:ext uri="{FF2B5EF4-FFF2-40B4-BE49-F238E27FC236}">
                <a16:creationId xmlns:a16="http://schemas.microsoft.com/office/drawing/2014/main" id="{CE16D56A-16B8-475A-A6AB-C43BCBD4E5E8}"/>
              </a:ext>
            </a:extLst>
          </p:cNvPr>
          <p:cNvSpPr>
            <a:spLocks noGrp="1"/>
          </p:cNvSpPr>
          <p:nvPr/>
        </p:nvSpPr>
        <p:spPr>
          <a:xfrm>
            <a:off x="9629775" y="2790825"/>
            <a:ext cx="1352550" cy="361950"/>
          </a:xfrm>
          <a:prstGeom prst="rect">
            <a:avLst/>
          </a:prstGeom>
        </p:spPr>
        <p:txBody>
          <a:bodyPr wrap="square" lIns="0" tIns="0" rIns="0" bIns="0" anchor="ctr">
            <a:normAutofit/>
          </a:bodyPr>
          <a:lstStyle/>
          <a:p>
            <a:pPr algn="ctr">
              <a:buNone/>
              <a:defRPr sz="1050" b="0">
                <a:solidFill>
                  <a:srgbClr val="65706D"/>
                </a:solidFill>
                <a:latin typeface="Arial"/>
                <a:ea typeface="Arial"/>
                <a:cs typeface="Arial"/>
              </a:defRPr>
            </a:pPr>
            <a:r>
              <a:rPr sz="1050" b="0">
                <a:solidFill>
                  <a:srgbClr val="65706D"/>
                </a:solidFill>
                <a:latin typeface="Arial"/>
                <a:ea typeface="Arial"/>
                <a:cs typeface="Arial"/>
              </a:rPr>
              <a:t>Revise and retry</a:t>
            </a:r>
          </a:p>
        </p:txBody>
      </p:sp>
      <p:sp>
        <p:nvSpPr>
          <p:cNvPr id="29" name="矩形: 圆角 28">
            <a:extLst>
              <a:ext uri="{FF2B5EF4-FFF2-40B4-BE49-F238E27FC236}">
                <a16:creationId xmlns:a16="http://schemas.microsoft.com/office/drawing/2014/main" id="{52B534B4-B965-4A61-8C83-A7341FE4523E}"/>
              </a:ext>
            </a:extLst>
          </p:cNvPr>
          <p:cNvSpPr>
            <a:spLocks noGrp="1"/>
          </p:cNvSpPr>
          <p:nvPr/>
        </p:nvSpPr>
        <p:spPr>
          <a:xfrm>
            <a:off x="1547812" y="4686300"/>
            <a:ext cx="9144000" cy="714375"/>
          </a:xfrm>
          <a:prstGeom prst="roundRect">
            <a:avLst>
              <a:gd name="adj" fmla="val 16000"/>
            </a:avLst>
          </a:prstGeom>
          <a:solidFill>
            <a:srgbClr val="E4F3EF"/>
          </a:solidFill>
          <a:ln w="11430">
            <a:solidFill>
              <a:srgbClr val="137F74"/>
            </a:solidFill>
            <a:prstDash val="solid"/>
          </a:ln>
        </p:spPr>
        <p:txBody>
          <a:bodyPr/>
          <a:lstStyle/>
          <a:p>
            <a:endParaRPr/>
          </a:p>
        </p:txBody>
      </p:sp>
      <p:sp>
        <p:nvSpPr>
          <p:cNvPr id="30" name="矩形 29">
            <a:extLst>
              <a:ext uri="{FF2B5EF4-FFF2-40B4-BE49-F238E27FC236}">
                <a16:creationId xmlns:a16="http://schemas.microsoft.com/office/drawing/2014/main" id="{61F2734E-8B79-4E56-ACD2-8F64A558627D}"/>
              </a:ext>
            </a:extLst>
          </p:cNvPr>
          <p:cNvSpPr>
            <a:spLocks noGrp="1"/>
          </p:cNvSpPr>
          <p:nvPr/>
        </p:nvSpPr>
        <p:spPr>
          <a:xfrm>
            <a:off x="1809750" y="4852987"/>
            <a:ext cx="8572500" cy="381000"/>
          </a:xfrm>
          <a:prstGeom prst="rect">
            <a:avLst/>
          </a:prstGeom>
          <a:noFill/>
          <a:ln w="0">
            <a:noFill/>
          </a:ln>
        </p:spPr>
        <p:txBody>
          <a:bodyPr wrap="square" lIns="0" tIns="0" rIns="0" bIns="0" anchor="ctr">
            <a:normAutofit/>
          </a:bodyPr>
          <a:lstStyle/>
          <a:p>
            <a:pPr algn="ctr">
              <a:buNone/>
              <a:defRPr sz="1200" b="1">
                <a:solidFill>
                  <a:srgbClr val="0E625A"/>
                </a:solidFill>
                <a:latin typeface="Arial"/>
                <a:ea typeface="Arial"/>
                <a:cs typeface="Arial"/>
              </a:defRPr>
            </a:pPr>
            <a:r>
              <a:rPr sz="1200" b="1">
                <a:solidFill>
                  <a:srgbClr val="0E625A"/>
                </a:solidFill>
                <a:latin typeface="Arial"/>
                <a:ea typeface="Arial"/>
                <a:cs typeface="Arial"/>
              </a:rPr>
              <a:t>OUTPUT · ACCEPTED → Submit → history + analytics → instructor review</a:t>
            </a:r>
          </a:p>
        </p:txBody>
      </p:sp>
      <p:sp>
        <p:nvSpPr>
          <p:cNvPr id="31" name="矩形 30">
            <a:extLst>
              <a:ext uri="{FF2B5EF4-FFF2-40B4-BE49-F238E27FC236}">
                <a16:creationId xmlns:a16="http://schemas.microsoft.com/office/drawing/2014/main" id="{E853F705-005A-4DC0-AF32-75F06B964B06}"/>
              </a:ext>
            </a:extLst>
          </p:cNvPr>
          <p:cNvSpPr>
            <a:spLocks noGrp="1"/>
          </p:cNvSpPr>
          <p:nvPr/>
        </p:nvSpPr>
        <p:spPr>
          <a:xfrm>
            <a:off x="6572250" y="3648075"/>
            <a:ext cx="2952750" cy="247650"/>
          </a:xfrm>
          <a:prstGeom prst="rect">
            <a:avLst/>
          </a:prstGeom>
          <a:solidFill>
            <a:srgbClr val="FFF1CF"/>
          </a:solidFill>
          <a:ln w="9525">
            <a:solidFill>
              <a:srgbClr val="E8A11C"/>
            </a:solidFill>
            <a:prstDash val="solid"/>
          </a:ln>
        </p:spPr>
        <p:txBody>
          <a:bodyPr anchor="ctr">
            <a:normAutofit/>
          </a:bodyPr>
          <a:lstStyle/>
          <a:p>
            <a:pPr algn="ctr">
              <a:buNone/>
              <a:defRPr sz="975" b="1">
                <a:solidFill>
                  <a:srgbClr val="8A5900"/>
                </a:solidFill>
              </a:defRPr>
            </a:pPr>
            <a:r>
              <a:rPr sz="975" b="1">
                <a:solidFill>
                  <a:srgbClr val="8A5900"/>
                </a:solidFill>
              </a:rPr>
              <a:t>NOT ACCEPTED · RETRY</a:t>
            </a:r>
          </a:p>
        </p:txBody>
      </p:sp>
      <p:sp>
        <p:nvSpPr>
          <p:cNvPr id="34" name="NOT_ACCEPTED_UTURN_TRACK">
            <a:extLst>
              <a:ext uri="{FF2B5EF4-FFF2-40B4-BE49-F238E27FC236}">
                <a16:creationId xmlns:a16="http://schemas.microsoft.com/office/drawing/2014/main" id="{7C60386E-DF2D-481F-A5F1-0C76153C7F18}"/>
              </a:ext>
            </a:extLst>
          </p:cNvPr>
          <p:cNvSpPr>
            <a:spLocks noGrp="1"/>
          </p:cNvSpPr>
          <p:nvPr/>
        </p:nvSpPr>
        <p:spPr>
          <a:xfrm rot="10800000">
            <a:off x="5006187" y="3533775"/>
            <a:ext cx="6134100" cy="609600"/>
          </a:xfrm>
          <a:prstGeom prst="uturnArrow">
            <a:avLst/>
          </a:prstGeom>
          <a:solidFill>
            <a:srgbClr val="E8A11C"/>
          </a:solidFill>
          <a:ln w="0">
            <a:solidFill>
              <a:srgbClr val="E8A11C"/>
            </a:solidFill>
            <a:prstDash val="solid"/>
          </a:ln>
        </p:spPr>
        <p:txBody>
          <a:bodyPr/>
          <a:lstStyle/>
          <a:p>
            <a:endParaRPr/>
          </a:p>
        </p:txBody>
      </p:sp>
      <p:sp>
        <p:nvSpPr>
          <p:cNvPr id="35" name="ACTOR_ENTITY_Instructor">
            <a:extLst>
              <a:ext uri="{FF2B5EF4-FFF2-40B4-BE49-F238E27FC236}">
                <a16:creationId xmlns:a16="http://schemas.microsoft.com/office/drawing/2014/main" id="{582F9763-599A-4FF5-865A-279FF9A73A8B}"/>
              </a:ext>
            </a:extLst>
          </p:cNvPr>
          <p:cNvSpPr>
            <a:spLocks noGrp="1"/>
          </p:cNvSpPr>
          <p:nvPr/>
        </p:nvSpPr>
        <p:spPr>
          <a:xfrm>
            <a:off x="714375" y="1504950"/>
            <a:ext cx="1352550" cy="323850"/>
          </a:xfrm>
          <a:prstGeom prst="roundRect">
            <a:avLst>
              <a:gd name="adj" fmla="val 50000"/>
            </a:avLst>
          </a:prstGeom>
          <a:solidFill>
            <a:srgbClr val="F3E8FF"/>
          </a:solidFill>
          <a:ln w="11430">
            <a:solidFill>
              <a:srgbClr val="8B5CF6"/>
            </a:solidFill>
            <a:prstDash val="solid"/>
          </a:ln>
        </p:spPr>
        <p:txBody>
          <a:bodyPr/>
          <a:lstStyle/>
          <a:p>
            <a:endParaRPr/>
          </a:p>
        </p:txBody>
      </p:sp>
      <p:sp>
        <p:nvSpPr>
          <p:cNvPr id="36" name="ACTOR_ICON_BACKGROUND_Instructor_1">
            <a:extLst>
              <a:ext uri="{FF2B5EF4-FFF2-40B4-BE49-F238E27FC236}">
                <a16:creationId xmlns:a16="http://schemas.microsoft.com/office/drawing/2014/main" id="{F59984D9-4412-45E7-A89F-EBC9D4BD9D77}"/>
              </a:ext>
            </a:extLst>
          </p:cNvPr>
          <p:cNvSpPr>
            <a:spLocks noGrp="1"/>
          </p:cNvSpPr>
          <p:nvPr/>
        </p:nvSpPr>
        <p:spPr>
          <a:xfrm>
            <a:off x="771525" y="1543050"/>
            <a:ext cx="247650" cy="247650"/>
          </a:xfrm>
          <a:prstGeom prst="ellipse">
            <a:avLst/>
          </a:prstGeom>
          <a:solidFill>
            <a:srgbClr val="7C3AED"/>
          </a:solidFill>
          <a:ln w="0">
            <a:solidFill>
              <a:srgbClr val="7C3AED"/>
            </a:solidFill>
            <a:prstDash val="solid"/>
          </a:ln>
        </p:spPr>
        <p:txBody>
          <a:bodyPr/>
          <a:lstStyle/>
          <a:p>
            <a:endParaRPr/>
          </a:p>
        </p:txBody>
      </p:sp>
      <p:pic>
        <p:nvPicPr>
          <p:cNvPr id="97" name="图形 91"/>
          <p:cNvPicPr>
            <a:picLocks noChangeAspect="1"/>
          </p:cNvPicPr>
          <p:nvPr/>
        </p:nvPicPr>
        <p:blipFill>
          <a:blip>
            <a:extLst>
              <a:ext uri="{96DAC541-7B7A-43D3-8B79-37D633B846F1}">
                <asvg:svgBlip xmlns:asvg="http://schemas.microsoft.com/office/drawing/2016/SVG/main" r:embed="rId3"/>
              </a:ext>
            </a:extLst>
          </a:blip>
          <a:stretch/>
        </p:blipFill>
        <p:spPr>
          <a:xfrm>
            <a:off x="819150" y="1590675"/>
            <a:ext cx="152400" cy="152400"/>
          </a:xfrm>
          <a:prstGeom prst="rect">
            <a:avLst/>
          </a:prstGeom>
        </p:spPr>
      </p:pic>
      <p:sp>
        <p:nvSpPr>
          <p:cNvPr id="38" name="ACTOR_ENTITY_LABEL_Instructor">
            <a:extLst>
              <a:ext uri="{FF2B5EF4-FFF2-40B4-BE49-F238E27FC236}">
                <a16:creationId xmlns:a16="http://schemas.microsoft.com/office/drawing/2014/main" id="{8971E50B-52A7-4B7C-81AD-EBA330A915B3}"/>
              </a:ext>
            </a:extLst>
          </p:cNvPr>
          <p:cNvSpPr>
            <a:spLocks noGrp="1"/>
          </p:cNvSpPr>
          <p:nvPr/>
        </p:nvSpPr>
        <p:spPr>
          <a:xfrm>
            <a:off x="1085850" y="1581150"/>
            <a:ext cx="923925" cy="171450"/>
          </a:xfrm>
          <a:prstGeom prst="rect">
            <a:avLst/>
          </a:prstGeom>
          <a:noFill/>
          <a:ln w="0">
            <a:noFill/>
            <a:prstDash val="solid"/>
          </a:ln>
        </p:spPr>
        <p:txBody>
          <a:bodyPr/>
          <a:lstStyle/>
          <a:p>
            <a:pPr algn="l">
              <a:buNone/>
              <a:defRPr sz="900" b="1">
                <a:solidFill>
                  <a:srgbClr val="6D28D9"/>
                </a:solidFill>
                <a:latin typeface="Arial"/>
                <a:ea typeface="Arial"/>
                <a:cs typeface="Arial"/>
              </a:defRPr>
            </a:pPr>
            <a:r>
              <a:rPr sz="900" b="1">
                <a:solidFill>
                  <a:srgbClr val="6D28D9"/>
                </a:solidFill>
                <a:latin typeface="Arial"/>
                <a:ea typeface="Arial"/>
                <a:cs typeface="Arial"/>
              </a:rPr>
              <a:t>Instructor</a:t>
            </a:r>
          </a:p>
        </p:txBody>
      </p:sp>
      <p:sp>
        <p:nvSpPr>
          <p:cNvPr id="39" name="ACTOR_ENTITY_Student">
            <a:extLst>
              <a:ext uri="{FF2B5EF4-FFF2-40B4-BE49-F238E27FC236}">
                <a16:creationId xmlns:a16="http://schemas.microsoft.com/office/drawing/2014/main" id="{A34EE937-6A1F-4D73-80AE-9EBDB930722A}"/>
              </a:ext>
            </a:extLst>
          </p:cNvPr>
          <p:cNvSpPr>
            <a:spLocks noGrp="1"/>
          </p:cNvSpPr>
          <p:nvPr/>
        </p:nvSpPr>
        <p:spPr>
          <a:xfrm>
            <a:off x="2943225" y="1504950"/>
            <a:ext cx="1352550" cy="323850"/>
          </a:xfrm>
          <a:prstGeom prst="roundRect">
            <a:avLst>
              <a:gd name="adj" fmla="val 50000"/>
            </a:avLst>
          </a:prstGeom>
          <a:solidFill>
            <a:srgbClr val="EAF1FF"/>
          </a:solidFill>
          <a:ln w="11430">
            <a:solidFill>
              <a:srgbClr val="60A5FA"/>
            </a:solidFill>
            <a:prstDash val="solid"/>
          </a:ln>
        </p:spPr>
        <p:txBody>
          <a:bodyPr/>
          <a:lstStyle/>
          <a:p>
            <a:endParaRPr/>
          </a:p>
        </p:txBody>
      </p:sp>
      <p:sp>
        <p:nvSpPr>
          <p:cNvPr id="40" name="ACTOR_ICON_BACKGROUND_Student_1">
            <a:extLst>
              <a:ext uri="{FF2B5EF4-FFF2-40B4-BE49-F238E27FC236}">
                <a16:creationId xmlns:a16="http://schemas.microsoft.com/office/drawing/2014/main" id="{FA88749B-8945-46F5-B40F-89B0A154194C}"/>
              </a:ext>
            </a:extLst>
          </p:cNvPr>
          <p:cNvSpPr>
            <a:spLocks noGrp="1"/>
          </p:cNvSpPr>
          <p:nvPr/>
        </p:nvSpPr>
        <p:spPr>
          <a:xfrm>
            <a:off x="3000375" y="1543050"/>
            <a:ext cx="247650" cy="247650"/>
          </a:xfrm>
          <a:prstGeom prst="ellipse">
            <a:avLst/>
          </a:prstGeom>
          <a:solidFill>
            <a:srgbClr val="2563EB"/>
          </a:solidFill>
          <a:ln w="0">
            <a:solidFill>
              <a:srgbClr val="2563EB"/>
            </a:solidFill>
            <a:prstDash val="solid"/>
          </a:ln>
        </p:spPr>
        <p:txBody>
          <a:bodyPr/>
          <a:lstStyle/>
          <a:p>
            <a:endParaRPr/>
          </a:p>
        </p:txBody>
      </p:sp>
      <p:pic>
        <p:nvPicPr>
          <p:cNvPr id="101" name="图形 95"/>
          <p:cNvPicPr>
            <a:picLocks noChangeAspect="1"/>
          </p:cNvPicPr>
          <p:nvPr/>
        </p:nvPicPr>
        <p:blipFill>
          <a:blip>
            <a:extLst>
              <a:ext uri="{96DAC541-7B7A-43D3-8B79-37D633B846F1}">
                <asvg:svgBlip xmlns:asvg="http://schemas.microsoft.com/office/drawing/2016/SVG/main" r:embed="rId3"/>
              </a:ext>
            </a:extLst>
          </a:blip>
          <a:stretch/>
        </p:blipFill>
        <p:spPr>
          <a:xfrm>
            <a:off x="3048000" y="1590675"/>
            <a:ext cx="152400" cy="152400"/>
          </a:xfrm>
          <a:prstGeom prst="rect">
            <a:avLst/>
          </a:prstGeom>
        </p:spPr>
      </p:pic>
      <p:sp>
        <p:nvSpPr>
          <p:cNvPr id="42" name="ACTOR_ENTITY_LABEL_Student">
            <a:extLst>
              <a:ext uri="{FF2B5EF4-FFF2-40B4-BE49-F238E27FC236}">
                <a16:creationId xmlns:a16="http://schemas.microsoft.com/office/drawing/2014/main" id="{43EDE3D5-A957-46DB-BB33-832CC228A2DF}"/>
              </a:ext>
            </a:extLst>
          </p:cNvPr>
          <p:cNvSpPr>
            <a:spLocks noGrp="1"/>
          </p:cNvSpPr>
          <p:nvPr/>
        </p:nvSpPr>
        <p:spPr>
          <a:xfrm>
            <a:off x="3314700" y="1581150"/>
            <a:ext cx="923925" cy="171450"/>
          </a:xfrm>
          <a:prstGeom prst="rect">
            <a:avLst/>
          </a:prstGeom>
          <a:noFill/>
          <a:ln w="0">
            <a:noFill/>
            <a:prstDash val="solid"/>
          </a:ln>
        </p:spPr>
        <p:txBody>
          <a:bodyPr/>
          <a:lstStyle/>
          <a:p>
            <a:pPr algn="l">
              <a:buNone/>
              <a:defRPr sz="900" b="1">
                <a:solidFill>
                  <a:srgbClr val="1D4ED8"/>
                </a:solidFill>
                <a:latin typeface="Arial"/>
                <a:ea typeface="Arial"/>
                <a:cs typeface="Arial"/>
              </a:defRPr>
            </a:pPr>
            <a:r>
              <a:rPr sz="900" b="1">
                <a:solidFill>
                  <a:srgbClr val="1D4ED8"/>
                </a:solidFill>
                <a:latin typeface="Arial"/>
                <a:ea typeface="Arial"/>
                <a:cs typeface="Arial"/>
              </a:rPr>
              <a:t>Student</a:t>
            </a:r>
          </a:p>
        </p:txBody>
      </p:sp>
      <p:sp>
        <p:nvSpPr>
          <p:cNvPr id="43" name="ACTOR_ENTITY_Student_PLUS_System">
            <a:extLst>
              <a:ext uri="{FF2B5EF4-FFF2-40B4-BE49-F238E27FC236}">
                <a16:creationId xmlns:a16="http://schemas.microsoft.com/office/drawing/2014/main" id="{A4F2721D-EFDA-4897-9989-0481D15F10A0}"/>
              </a:ext>
            </a:extLst>
          </p:cNvPr>
          <p:cNvSpPr>
            <a:spLocks noGrp="1"/>
          </p:cNvSpPr>
          <p:nvPr/>
        </p:nvSpPr>
        <p:spPr>
          <a:xfrm>
            <a:off x="4933950" y="1504950"/>
            <a:ext cx="1828800" cy="323850"/>
          </a:xfrm>
          <a:prstGeom prst="roundRect">
            <a:avLst>
              <a:gd name="adj" fmla="val 50000"/>
            </a:avLst>
          </a:prstGeom>
          <a:solidFill>
            <a:srgbClr val="F1F5F9"/>
          </a:solidFill>
          <a:ln w="11430">
            <a:solidFill>
              <a:srgbClr val="94A3B8"/>
            </a:solidFill>
            <a:prstDash val="solid"/>
          </a:ln>
        </p:spPr>
        <p:txBody>
          <a:bodyPr/>
          <a:lstStyle/>
          <a:p>
            <a:endParaRPr/>
          </a:p>
        </p:txBody>
      </p:sp>
      <p:sp>
        <p:nvSpPr>
          <p:cNvPr id="44" name="ACTOR_ICON_BACKGROUND_Student_PLUS_System_1">
            <a:extLst>
              <a:ext uri="{FF2B5EF4-FFF2-40B4-BE49-F238E27FC236}">
                <a16:creationId xmlns:a16="http://schemas.microsoft.com/office/drawing/2014/main" id="{391EC517-A3BF-49CF-9012-C36483FA6A78}"/>
              </a:ext>
            </a:extLst>
          </p:cNvPr>
          <p:cNvSpPr>
            <a:spLocks noGrp="1"/>
          </p:cNvSpPr>
          <p:nvPr/>
        </p:nvSpPr>
        <p:spPr>
          <a:xfrm>
            <a:off x="4991100" y="1552575"/>
            <a:ext cx="228600" cy="228600"/>
          </a:xfrm>
          <a:prstGeom prst="ellipse">
            <a:avLst/>
          </a:prstGeom>
          <a:solidFill>
            <a:srgbClr val="2563EB"/>
          </a:solidFill>
          <a:ln w="0">
            <a:solidFill>
              <a:srgbClr val="2563EB"/>
            </a:solidFill>
            <a:prstDash val="solid"/>
          </a:ln>
        </p:spPr>
        <p:txBody>
          <a:bodyPr/>
          <a:lstStyle/>
          <a:p>
            <a:endParaRPr/>
          </a:p>
        </p:txBody>
      </p:sp>
      <p:pic>
        <p:nvPicPr>
          <p:cNvPr id="105" name="图形 99"/>
          <p:cNvPicPr>
            <a:picLocks noChangeAspect="1"/>
          </p:cNvPicPr>
          <p:nvPr/>
        </p:nvPicPr>
        <p:blipFill>
          <a:blip>
            <a:extLst>
              <a:ext uri="{96DAC541-7B7A-43D3-8B79-37D633B846F1}">
                <asvg:svgBlip xmlns:asvg="http://schemas.microsoft.com/office/drawing/2016/SVG/main" r:embed="rId3"/>
              </a:ext>
            </a:extLst>
          </a:blip>
          <a:stretch/>
        </p:blipFill>
        <p:spPr>
          <a:xfrm>
            <a:off x="5038725" y="1600200"/>
            <a:ext cx="133350" cy="133350"/>
          </a:xfrm>
          <a:prstGeom prst="rect">
            <a:avLst/>
          </a:prstGeom>
        </p:spPr>
      </p:pic>
      <p:sp>
        <p:nvSpPr>
          <p:cNvPr id="46" name="ACTOR_ICON_BACKGROUND_Student_PLUS_System_2">
            <a:extLst>
              <a:ext uri="{FF2B5EF4-FFF2-40B4-BE49-F238E27FC236}">
                <a16:creationId xmlns:a16="http://schemas.microsoft.com/office/drawing/2014/main" id="{7FF51F81-3144-4E9F-A723-20045B3DF3B9}"/>
              </a:ext>
            </a:extLst>
          </p:cNvPr>
          <p:cNvSpPr>
            <a:spLocks noGrp="1"/>
          </p:cNvSpPr>
          <p:nvPr/>
        </p:nvSpPr>
        <p:spPr>
          <a:xfrm>
            <a:off x="5162550" y="1552575"/>
            <a:ext cx="228600" cy="228600"/>
          </a:xfrm>
          <a:prstGeom prst="ellipse">
            <a:avLst/>
          </a:prstGeom>
          <a:solidFill>
            <a:srgbClr val="475569"/>
          </a:solidFill>
          <a:ln w="0">
            <a:solidFill>
              <a:srgbClr val="475569"/>
            </a:solidFill>
            <a:prstDash val="solid"/>
          </a:ln>
        </p:spPr>
        <p:txBody>
          <a:bodyPr/>
          <a:lstStyle/>
          <a:p>
            <a:endParaRPr/>
          </a:p>
        </p:txBody>
      </p:sp>
      <p:pic>
        <p:nvPicPr>
          <p:cNvPr id="107" name="图形 101"/>
          <p:cNvPicPr>
            <a:picLocks noChangeAspect="1"/>
          </p:cNvPicPr>
          <p:nvPr/>
        </p:nvPicPr>
        <p:blipFill>
          <a:blip>
            <a:extLst>
              <a:ext uri="{96DAC541-7B7A-43D3-8B79-37D633B846F1}">
                <asvg:svgBlip xmlns:asvg="http://schemas.microsoft.com/office/drawing/2016/SVG/main" r:embed="rId4"/>
              </a:ext>
            </a:extLst>
          </a:blip>
          <a:stretch/>
        </p:blipFill>
        <p:spPr>
          <a:xfrm>
            <a:off x="5210175" y="1600200"/>
            <a:ext cx="133350" cy="133350"/>
          </a:xfrm>
          <a:prstGeom prst="rect">
            <a:avLst/>
          </a:prstGeom>
        </p:spPr>
      </p:pic>
      <p:sp>
        <p:nvSpPr>
          <p:cNvPr id="48" name="ACTOR_ENTITY_LABEL_Student_PLUS_System">
            <a:extLst>
              <a:ext uri="{FF2B5EF4-FFF2-40B4-BE49-F238E27FC236}">
                <a16:creationId xmlns:a16="http://schemas.microsoft.com/office/drawing/2014/main" id="{AD9FD22F-D0B2-43AE-A256-E1E2EE05F851}"/>
              </a:ext>
            </a:extLst>
          </p:cNvPr>
          <p:cNvSpPr>
            <a:spLocks noGrp="1"/>
          </p:cNvSpPr>
          <p:nvPr/>
        </p:nvSpPr>
        <p:spPr>
          <a:xfrm>
            <a:off x="5467350" y="1581150"/>
            <a:ext cx="1238250" cy="171450"/>
          </a:xfrm>
          <a:prstGeom prst="rect">
            <a:avLst/>
          </a:prstGeom>
          <a:noFill/>
          <a:ln w="0">
            <a:noFill/>
            <a:prstDash val="solid"/>
          </a:ln>
        </p:spPr>
        <p:txBody>
          <a:bodyPr/>
          <a:lstStyle/>
          <a:p>
            <a:pPr algn="l">
              <a:buNone/>
              <a:defRPr sz="825" b="1">
                <a:solidFill>
                  <a:srgbClr val="17201E"/>
                </a:solidFill>
                <a:latin typeface="Arial"/>
                <a:ea typeface="Arial"/>
                <a:cs typeface="Arial"/>
              </a:defRPr>
            </a:pPr>
            <a:r>
              <a:rPr sz="825" b="1">
                <a:solidFill>
                  <a:srgbClr val="17201E"/>
                </a:solidFill>
                <a:latin typeface="Arial"/>
                <a:ea typeface="Arial"/>
                <a:cs typeface="Arial"/>
              </a:rPr>
              <a:t>Student + System</a:t>
            </a:r>
          </a:p>
        </p:txBody>
      </p:sp>
      <p:sp>
        <p:nvSpPr>
          <p:cNvPr id="49" name="ACTOR_ENTITY_System">
            <a:extLst>
              <a:ext uri="{FF2B5EF4-FFF2-40B4-BE49-F238E27FC236}">
                <a16:creationId xmlns:a16="http://schemas.microsoft.com/office/drawing/2014/main" id="{DC01D75D-6A81-4906-BFA4-E9DDCD1F54CF}"/>
              </a:ext>
            </a:extLst>
          </p:cNvPr>
          <p:cNvSpPr>
            <a:spLocks noGrp="1"/>
          </p:cNvSpPr>
          <p:nvPr/>
        </p:nvSpPr>
        <p:spPr>
          <a:xfrm>
            <a:off x="7400925" y="1504950"/>
            <a:ext cx="1352550" cy="323850"/>
          </a:xfrm>
          <a:prstGeom prst="roundRect">
            <a:avLst>
              <a:gd name="adj" fmla="val 50000"/>
            </a:avLst>
          </a:prstGeom>
          <a:solidFill>
            <a:srgbClr val="F1F5F9"/>
          </a:solidFill>
          <a:ln w="11430">
            <a:solidFill>
              <a:srgbClr val="94A3B8"/>
            </a:solidFill>
            <a:prstDash val="solid"/>
          </a:ln>
        </p:spPr>
        <p:txBody>
          <a:bodyPr/>
          <a:lstStyle/>
          <a:p>
            <a:endParaRPr/>
          </a:p>
        </p:txBody>
      </p:sp>
      <p:sp>
        <p:nvSpPr>
          <p:cNvPr id="50" name="ACTOR_ICON_BACKGROUND_System_1">
            <a:extLst>
              <a:ext uri="{FF2B5EF4-FFF2-40B4-BE49-F238E27FC236}">
                <a16:creationId xmlns:a16="http://schemas.microsoft.com/office/drawing/2014/main" id="{0606DF45-1B22-485E-99FE-11FAA37E3BEE}"/>
              </a:ext>
            </a:extLst>
          </p:cNvPr>
          <p:cNvSpPr>
            <a:spLocks noGrp="1"/>
          </p:cNvSpPr>
          <p:nvPr/>
        </p:nvSpPr>
        <p:spPr>
          <a:xfrm>
            <a:off x="7458075" y="1543050"/>
            <a:ext cx="247650" cy="247650"/>
          </a:xfrm>
          <a:prstGeom prst="ellipse">
            <a:avLst/>
          </a:prstGeom>
          <a:solidFill>
            <a:srgbClr val="475569"/>
          </a:solidFill>
          <a:ln w="0">
            <a:solidFill>
              <a:srgbClr val="475569"/>
            </a:solidFill>
            <a:prstDash val="solid"/>
          </a:ln>
        </p:spPr>
        <p:txBody>
          <a:bodyPr/>
          <a:lstStyle/>
          <a:p>
            <a:endParaRPr/>
          </a:p>
        </p:txBody>
      </p:sp>
      <p:pic>
        <p:nvPicPr>
          <p:cNvPr id="111" name="图形 105"/>
          <p:cNvPicPr>
            <a:picLocks noChangeAspect="1"/>
          </p:cNvPicPr>
          <p:nvPr/>
        </p:nvPicPr>
        <p:blipFill>
          <a:blip>
            <a:extLst>
              <a:ext uri="{96DAC541-7B7A-43D3-8B79-37D633B846F1}">
                <asvg:svgBlip xmlns:asvg="http://schemas.microsoft.com/office/drawing/2016/SVG/main" r:embed="rId4"/>
              </a:ext>
            </a:extLst>
          </a:blip>
          <a:stretch/>
        </p:blipFill>
        <p:spPr>
          <a:xfrm>
            <a:off x="7505700" y="1590675"/>
            <a:ext cx="152400" cy="152400"/>
          </a:xfrm>
          <a:prstGeom prst="rect">
            <a:avLst/>
          </a:prstGeom>
        </p:spPr>
      </p:pic>
      <p:sp>
        <p:nvSpPr>
          <p:cNvPr id="52" name="ACTOR_ENTITY_LABEL_System">
            <a:extLst>
              <a:ext uri="{FF2B5EF4-FFF2-40B4-BE49-F238E27FC236}">
                <a16:creationId xmlns:a16="http://schemas.microsoft.com/office/drawing/2014/main" id="{CFA2DB34-D168-4AC7-A7BC-F78312201E49}"/>
              </a:ext>
            </a:extLst>
          </p:cNvPr>
          <p:cNvSpPr>
            <a:spLocks noGrp="1"/>
          </p:cNvSpPr>
          <p:nvPr/>
        </p:nvSpPr>
        <p:spPr>
          <a:xfrm>
            <a:off x="7772400" y="1581150"/>
            <a:ext cx="923925" cy="171450"/>
          </a:xfrm>
          <a:prstGeom prst="rect">
            <a:avLst/>
          </a:prstGeom>
          <a:noFill/>
          <a:ln w="0">
            <a:noFill/>
            <a:prstDash val="solid"/>
          </a:ln>
        </p:spPr>
        <p:txBody>
          <a:bodyPr/>
          <a:lstStyle/>
          <a:p>
            <a:pPr algn="l">
              <a:buNone/>
              <a:defRPr sz="900" b="1">
                <a:solidFill>
                  <a:srgbClr val="17201E"/>
                </a:solidFill>
                <a:latin typeface="Arial"/>
                <a:ea typeface="Arial"/>
                <a:cs typeface="Arial"/>
              </a:defRPr>
            </a:pPr>
            <a:r>
              <a:rPr sz="900" b="1">
                <a:solidFill>
                  <a:srgbClr val="17201E"/>
                </a:solidFill>
                <a:latin typeface="Arial"/>
                <a:ea typeface="Arial"/>
                <a:cs typeface="Arial"/>
              </a:rPr>
              <a:t>System</a:t>
            </a:r>
          </a:p>
        </p:txBody>
      </p:sp>
      <p:sp>
        <p:nvSpPr>
          <p:cNvPr id="53" name="ACTOR_ENTITY_Student">
            <a:extLst>
              <a:ext uri="{FF2B5EF4-FFF2-40B4-BE49-F238E27FC236}">
                <a16:creationId xmlns:a16="http://schemas.microsoft.com/office/drawing/2014/main" id="{521B05BB-9261-449B-ACB0-91B6B93E7F9E}"/>
              </a:ext>
            </a:extLst>
          </p:cNvPr>
          <p:cNvSpPr>
            <a:spLocks noGrp="1"/>
          </p:cNvSpPr>
          <p:nvPr/>
        </p:nvSpPr>
        <p:spPr>
          <a:xfrm>
            <a:off x="9629775" y="1504950"/>
            <a:ext cx="1352550" cy="323850"/>
          </a:xfrm>
          <a:prstGeom prst="roundRect">
            <a:avLst>
              <a:gd name="adj" fmla="val 50000"/>
            </a:avLst>
          </a:prstGeom>
          <a:solidFill>
            <a:srgbClr val="EAF1FF"/>
          </a:solidFill>
          <a:ln w="11430">
            <a:solidFill>
              <a:srgbClr val="60A5FA"/>
            </a:solidFill>
            <a:prstDash val="solid"/>
          </a:ln>
        </p:spPr>
        <p:txBody>
          <a:bodyPr/>
          <a:lstStyle/>
          <a:p>
            <a:endParaRPr/>
          </a:p>
        </p:txBody>
      </p:sp>
      <p:sp>
        <p:nvSpPr>
          <p:cNvPr id="54" name="ACTOR_ICON_BACKGROUND_Student_1">
            <a:extLst>
              <a:ext uri="{FF2B5EF4-FFF2-40B4-BE49-F238E27FC236}">
                <a16:creationId xmlns:a16="http://schemas.microsoft.com/office/drawing/2014/main" id="{E041A27A-8274-4E59-AED2-4F911336CC0C}"/>
              </a:ext>
            </a:extLst>
          </p:cNvPr>
          <p:cNvSpPr>
            <a:spLocks noGrp="1"/>
          </p:cNvSpPr>
          <p:nvPr/>
        </p:nvSpPr>
        <p:spPr>
          <a:xfrm>
            <a:off x="9686925" y="1543050"/>
            <a:ext cx="247650" cy="247650"/>
          </a:xfrm>
          <a:prstGeom prst="ellipse">
            <a:avLst/>
          </a:prstGeom>
          <a:solidFill>
            <a:srgbClr val="2563EB"/>
          </a:solidFill>
          <a:ln w="0">
            <a:solidFill>
              <a:srgbClr val="2563EB"/>
            </a:solidFill>
            <a:prstDash val="solid"/>
          </a:ln>
        </p:spPr>
        <p:txBody>
          <a:bodyPr/>
          <a:lstStyle/>
          <a:p>
            <a:endParaRPr/>
          </a:p>
        </p:txBody>
      </p:sp>
      <p:pic>
        <p:nvPicPr>
          <p:cNvPr id="115" name="图形 109"/>
          <p:cNvPicPr>
            <a:picLocks noChangeAspect="1"/>
          </p:cNvPicPr>
          <p:nvPr/>
        </p:nvPicPr>
        <p:blipFill>
          <a:blip>
            <a:extLst>
              <a:ext uri="{96DAC541-7B7A-43D3-8B79-37D633B846F1}">
                <asvg:svgBlip xmlns:asvg="http://schemas.microsoft.com/office/drawing/2016/SVG/main" r:embed="rId3"/>
              </a:ext>
            </a:extLst>
          </a:blip>
          <a:stretch/>
        </p:blipFill>
        <p:spPr>
          <a:xfrm>
            <a:off x="9734550" y="1590675"/>
            <a:ext cx="152400" cy="152400"/>
          </a:xfrm>
          <a:prstGeom prst="rect">
            <a:avLst/>
          </a:prstGeom>
        </p:spPr>
      </p:pic>
      <p:sp>
        <p:nvSpPr>
          <p:cNvPr id="56" name="ACTOR_ENTITY_LABEL_Student">
            <a:extLst>
              <a:ext uri="{FF2B5EF4-FFF2-40B4-BE49-F238E27FC236}">
                <a16:creationId xmlns:a16="http://schemas.microsoft.com/office/drawing/2014/main" id="{7CEAF7F4-6693-4E15-B3E0-A8CD514DEC48}"/>
              </a:ext>
            </a:extLst>
          </p:cNvPr>
          <p:cNvSpPr>
            <a:spLocks noGrp="1"/>
          </p:cNvSpPr>
          <p:nvPr/>
        </p:nvSpPr>
        <p:spPr>
          <a:xfrm>
            <a:off x="10001250" y="1581150"/>
            <a:ext cx="923925" cy="171450"/>
          </a:xfrm>
          <a:prstGeom prst="rect">
            <a:avLst/>
          </a:prstGeom>
          <a:noFill/>
          <a:ln w="0">
            <a:noFill/>
            <a:prstDash val="solid"/>
          </a:ln>
        </p:spPr>
        <p:txBody>
          <a:bodyPr/>
          <a:lstStyle/>
          <a:p>
            <a:pPr algn="l">
              <a:buNone/>
              <a:defRPr sz="900" b="1">
                <a:solidFill>
                  <a:srgbClr val="1D4ED8"/>
                </a:solidFill>
                <a:latin typeface="Arial"/>
                <a:ea typeface="Arial"/>
                <a:cs typeface="Arial"/>
              </a:defRPr>
            </a:pPr>
            <a:r>
              <a:rPr sz="900" b="1">
                <a:solidFill>
                  <a:srgbClr val="1D4ED8"/>
                </a:solidFill>
                <a:latin typeface="Arial"/>
                <a:ea typeface="Arial"/>
                <a:cs typeface="Arial"/>
              </a:rPr>
              <a:t>Student</a:t>
            </a:r>
          </a:p>
        </p:txBody>
      </p:sp>
      <p:sp>
        <p:nvSpPr>
          <p:cNvPr id="41" name="矩形 40">
            <a:extLst>
              <a:ext uri="{FF2B5EF4-FFF2-40B4-BE49-F238E27FC236}">
                <a16:creationId xmlns:a16="http://schemas.microsoft.com/office/drawing/2014/main" id="{44CB51B0-379D-FDA3-AF28-97B008A3EBA3}"/>
              </a:ext>
            </a:extLst>
          </p:cNvPr>
          <p:cNvSpPr>
            <a:spLocks noGrp="1"/>
          </p:cNvSpPr>
          <p:nvPr/>
        </p:nvSpPr>
        <p:spPr>
          <a:xfrm>
            <a:off x="4000500" y="5943600"/>
            <a:ext cx="1905000" cy="266700"/>
          </a:xfrm>
          <a:prstGeom prst="rect">
            <a:avLst/>
          </a:prstGeom>
          <a:solidFill>
            <a:srgbClr val="FFF1CF"/>
          </a:solidFill>
          <a:ln w="9525">
            <a:solidFill>
              <a:srgbClr val="E8A11C"/>
            </a:solidFill>
          </a:ln>
        </p:spPr>
        <p:txBody>
          <a:bodyPr wrap="square" lIns="0" tIns="0" rIns="0" bIns="0" anchor="ctr">
            <a:normAutofit/>
          </a:bodyPr>
          <a:lstStyle/>
          <a:p>
            <a:pPr algn="ctr">
              <a:buNone/>
              <a:defRPr sz="1050" b="1">
                <a:solidFill>
                  <a:srgbClr val="9A6500"/>
                </a:solidFill>
                <a:latin typeface="Arial"/>
                <a:ea typeface="Arial"/>
                <a:cs typeface="Arial"/>
              </a:defRPr>
            </a:pPr>
            <a:r>
              <a:rPr sz="1050" b="1">
                <a:solidFill>
                  <a:srgbClr val="9A6500"/>
                </a:solidFill>
                <a:latin typeface="Arial"/>
                <a:ea typeface="Arial"/>
                <a:cs typeface="Arial"/>
              </a:rPr>
              <a:t>YELLOW = PROCESS</a:t>
            </a:r>
          </a:p>
        </p:txBody>
      </p:sp>
      <p:sp>
        <p:nvSpPr>
          <p:cNvPr id="47" name="矩形 46">
            <a:extLst>
              <a:ext uri="{FF2B5EF4-FFF2-40B4-BE49-F238E27FC236}">
                <a16:creationId xmlns:a16="http://schemas.microsoft.com/office/drawing/2014/main" id="{CCC2DA18-5E29-090D-EDA0-7FB8887C5B58}"/>
              </a:ext>
            </a:extLst>
          </p:cNvPr>
          <p:cNvSpPr>
            <a:spLocks noGrp="1"/>
          </p:cNvSpPr>
          <p:nvPr/>
        </p:nvSpPr>
        <p:spPr>
          <a:xfrm>
            <a:off x="6286500" y="5943600"/>
            <a:ext cx="1905000" cy="266700"/>
          </a:xfrm>
          <a:prstGeom prst="rect">
            <a:avLst/>
          </a:prstGeom>
          <a:solidFill>
            <a:srgbClr val="E7F4F1"/>
          </a:solidFill>
          <a:ln w="9525">
            <a:solidFill>
              <a:srgbClr val="137F74"/>
            </a:solidFill>
          </a:ln>
        </p:spPr>
        <p:txBody>
          <a:bodyPr wrap="square" lIns="0" tIns="0" rIns="0" bIns="0" anchor="ctr">
            <a:normAutofit/>
          </a:bodyPr>
          <a:lstStyle/>
          <a:p>
            <a:pPr algn="ctr">
              <a:buNone/>
              <a:defRPr sz="1050" b="1">
                <a:solidFill>
                  <a:srgbClr val="0E625A"/>
                </a:solidFill>
                <a:latin typeface="Arial"/>
                <a:ea typeface="Arial"/>
                <a:cs typeface="Arial"/>
              </a:defRPr>
            </a:pPr>
            <a:r>
              <a:rPr sz="1050" b="1">
                <a:solidFill>
                  <a:srgbClr val="0E625A"/>
                </a:solidFill>
                <a:latin typeface="Arial"/>
                <a:ea typeface="Arial"/>
                <a:cs typeface="Arial"/>
              </a:rPr>
              <a:t>GREEN = OUTPUT</a:t>
            </a:r>
          </a:p>
        </p:txBody>
      </p:sp>
    </p:spTree>
    <p:extLst>
      <p:ext uri="{BB962C8B-B14F-4D97-AF65-F5344CB8AC3E}">
        <p14:creationId xmlns:p14="http://schemas.microsoft.com/office/powerpoint/2010/main" val="697068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41FC0CC3-40AF-47B2-9D93-B02FD51D313E}"/>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CORE ALGORITHMS AND FORMULAS</a:t>
            </a:r>
          </a:p>
        </p:txBody>
      </p:sp>
      <p:sp>
        <p:nvSpPr>
          <p:cNvPr id="2" name="矩形 1">
            <a:extLst>
              <a:ext uri="{FF2B5EF4-FFF2-40B4-BE49-F238E27FC236}">
                <a16:creationId xmlns:a16="http://schemas.microsoft.com/office/drawing/2014/main" id="{99BB68B6-A4DB-4030-933E-802AAD097410}"/>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Three explicit rules determine every result</a:t>
            </a:r>
          </a:p>
        </p:txBody>
      </p:sp>
      <p:sp>
        <p:nvSpPr>
          <p:cNvPr id="3" name="矩形 2">
            <a:extLst>
              <a:ext uri="{FF2B5EF4-FFF2-40B4-BE49-F238E27FC236}">
                <a16:creationId xmlns:a16="http://schemas.microsoft.com/office/drawing/2014/main" id="{951CA3B5-C148-4E0C-81C5-4A95F048483E}"/>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252D91C7-9B75-4EED-AFAA-FCFCB660C164}"/>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8</a:t>
            </a:r>
          </a:p>
        </p:txBody>
      </p:sp>
      <p:sp>
        <p:nvSpPr>
          <p:cNvPr id="5" name="矩形 4">
            <a:extLst>
              <a:ext uri="{FF2B5EF4-FFF2-40B4-BE49-F238E27FC236}">
                <a16:creationId xmlns:a16="http://schemas.microsoft.com/office/drawing/2014/main" id="{39C61E40-A3E1-4E44-ABC2-0A562D9690D5}"/>
              </a:ext>
            </a:extLst>
          </p:cNvPr>
          <p:cNvSpPr>
            <a:spLocks noGrp="1"/>
          </p:cNvSpPr>
          <p:nvPr/>
        </p:nvSpPr>
        <p:spPr>
          <a:xfrm>
            <a:off x="495300" y="1628775"/>
            <a:ext cx="809625" cy="22860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SCORE</a:t>
            </a:r>
          </a:p>
        </p:txBody>
      </p:sp>
      <p:sp>
        <p:nvSpPr>
          <p:cNvPr id="6" name="矩形 5">
            <a:extLst>
              <a:ext uri="{FF2B5EF4-FFF2-40B4-BE49-F238E27FC236}">
                <a16:creationId xmlns:a16="http://schemas.microsoft.com/office/drawing/2014/main" id="{27A6C1D5-5988-4633-A656-991958000655}"/>
              </a:ext>
            </a:extLst>
          </p:cNvPr>
          <p:cNvSpPr>
            <a:spLocks noGrp="1"/>
          </p:cNvSpPr>
          <p:nvPr/>
        </p:nvSpPr>
        <p:spPr>
          <a:xfrm>
            <a:off x="495300" y="2019300"/>
            <a:ext cx="742950" cy="723900"/>
          </a:xfrm>
          <a:prstGeom prst="rect">
            <a:avLst/>
          </a:prstGeom>
        </p:spPr>
        <p:txBody>
          <a:bodyPr wrap="square" lIns="0" tIns="0" rIns="0" bIns="0" anchor="t">
            <a:noAutofit/>
          </a:bodyPr>
          <a:lstStyle/>
          <a:p>
            <a:pPr algn="l">
              <a:buNone/>
              <a:defRPr sz="4050" b="1">
                <a:solidFill>
                  <a:srgbClr val="13877D"/>
                </a:solidFill>
                <a:latin typeface="Arial"/>
                <a:ea typeface="Arial"/>
                <a:cs typeface="Arial"/>
              </a:defRPr>
            </a:pPr>
            <a:r>
              <a:rPr sz="4050" b="1">
                <a:solidFill>
                  <a:srgbClr val="13877D"/>
                </a:solidFill>
                <a:latin typeface="Arial"/>
                <a:ea typeface="Arial"/>
                <a:cs typeface="Arial"/>
              </a:rPr>
              <a:t>1</a:t>
            </a:r>
          </a:p>
        </p:txBody>
      </p:sp>
      <p:sp>
        <p:nvSpPr>
          <p:cNvPr id="7" name="矩形 6">
            <a:extLst>
              <a:ext uri="{FF2B5EF4-FFF2-40B4-BE49-F238E27FC236}">
                <a16:creationId xmlns:a16="http://schemas.microsoft.com/office/drawing/2014/main" id="{5842055A-6BD9-42E6-813C-5C6186DE55CF}"/>
              </a:ext>
            </a:extLst>
          </p:cNvPr>
          <p:cNvSpPr>
            <a:spLocks noGrp="1"/>
          </p:cNvSpPr>
          <p:nvPr/>
        </p:nvSpPr>
        <p:spPr>
          <a:xfrm>
            <a:off x="495300" y="2857500"/>
            <a:ext cx="3190875" cy="409575"/>
          </a:xfrm>
          <a:prstGeom prst="rect">
            <a:avLst/>
          </a:prstGeom>
        </p:spPr>
        <p:txBody>
          <a:bodyPr wrap="square" lIns="0" tIns="0" rIns="0" bIns="0" anchor="t">
            <a:noAutofit/>
          </a:bodyPr>
          <a:lstStyle/>
          <a:p>
            <a:pPr algn="l">
              <a:buNone/>
              <a:defRPr sz="2025" b="1">
                <a:solidFill>
                  <a:srgbClr val="17201E"/>
                </a:solidFill>
                <a:latin typeface="Arial"/>
                <a:ea typeface="Arial"/>
                <a:cs typeface="Arial"/>
              </a:defRPr>
            </a:pPr>
            <a:r>
              <a:t>Weighted scoring</a:t>
            </a:r>
          </a:p>
        </p:txBody>
      </p:sp>
      <p:sp>
        <p:nvSpPr>
          <p:cNvPr id="8" name="矩形 7">
            <a:extLst>
              <a:ext uri="{FF2B5EF4-FFF2-40B4-BE49-F238E27FC236}">
                <a16:creationId xmlns:a16="http://schemas.microsoft.com/office/drawing/2014/main" id="{A098E3E4-ED50-4158-8295-22C76B171984}"/>
              </a:ext>
            </a:extLst>
          </p:cNvPr>
          <p:cNvSpPr>
            <a:spLocks noGrp="1"/>
          </p:cNvSpPr>
          <p:nvPr/>
        </p:nvSpPr>
        <p:spPr>
          <a:xfrm>
            <a:off x="495300" y="3390900"/>
            <a:ext cx="495300" cy="38100"/>
          </a:xfrm>
          <a:prstGeom prst="rect">
            <a:avLst/>
          </a:prstGeom>
          <a:solidFill>
            <a:srgbClr val="137F74"/>
          </a:solidFill>
          <a:ln w="0">
            <a:solidFill>
              <a:srgbClr val="137F74"/>
            </a:solidFill>
            <a:prstDash val="solid"/>
          </a:ln>
        </p:spPr>
        <p:txBody>
          <a:bodyPr/>
          <a:lstStyle/>
          <a:p>
            <a:endParaRPr/>
          </a:p>
        </p:txBody>
      </p:sp>
      <p:sp>
        <p:nvSpPr>
          <p:cNvPr id="9" name="矩形 8">
            <a:extLst>
              <a:ext uri="{FF2B5EF4-FFF2-40B4-BE49-F238E27FC236}">
                <a16:creationId xmlns:a16="http://schemas.microsoft.com/office/drawing/2014/main" id="{680503F8-D524-4312-BE23-3F73C4A67842}"/>
              </a:ext>
            </a:extLst>
          </p:cNvPr>
          <p:cNvSpPr>
            <a:spLocks noGrp="1"/>
          </p:cNvSpPr>
          <p:nvPr/>
        </p:nvSpPr>
        <p:spPr>
          <a:xfrm>
            <a:off x="495300" y="3638550"/>
            <a:ext cx="3143250" cy="2152650"/>
          </a:xfrm>
          <a:prstGeom prst="rect">
            <a:avLst/>
          </a:prstGeom>
        </p:spPr>
        <p:txBody>
          <a:bodyPr wrap="square" lIns="0" tIns="0" rIns="0" bIns="0" anchor="t">
            <a:normAutofit/>
          </a:bodyPr>
          <a:lstStyle/>
          <a:p>
            <a:pPr algn="l">
              <a:spcAft>
                <a:spcPts val="12"/>
              </a:spcAft>
              <a:buNone/>
              <a:defRPr sz="1200">
                <a:solidFill>
                  <a:srgbClr val="66716E"/>
                </a:solidFill>
                <a:latin typeface="Arial"/>
                <a:ea typeface="Arial"/>
                <a:cs typeface="Arial"/>
              </a:defRPr>
            </a:pPr>
            <a:r>
              <a:rPr sz="1575" b="1">
                <a:solidFill>
                  <a:srgbClr val="13877D"/>
                </a:solidFill>
                <a:latin typeface="Arial"/>
                <a:ea typeface="Arial"/>
                <a:cs typeface="Arial"/>
              </a:rPr>
              <a:t>Score = 100 × Σ(wᵢ × Iᵢ) / Σwᵢ</a:t>
            </a:r>
          </a:p>
          <a:p>
            <a:pPr algn="l">
              <a:spcAft>
                <a:spcPts val="12"/>
              </a:spcAft>
              <a:buNone/>
              <a:defRPr sz="1200">
                <a:solidFill>
                  <a:srgbClr val="66716E"/>
                </a:solidFill>
                <a:latin typeface="Arial"/>
                <a:ea typeface="Arial"/>
                <a:cs typeface="Arial"/>
              </a:defRPr>
            </a:pPr>
            <a:r>
              <a:rPr sz="1200" b="0">
                <a:solidFill>
                  <a:srgbClr val="66716E"/>
                </a:solidFill>
                <a:latin typeface="Arial"/>
                <a:ea typeface="Arial"/>
                <a:cs typeface="Arial"/>
              </a:rPr>
              <a:t>Iᵢ = 1 when a test passes; otherwise 0.</a:t>
            </a:r>
          </a:p>
          <a:p>
            <a:pPr algn="l">
              <a:spcAft>
                <a:spcPts val="0"/>
              </a:spcAft>
              <a:buNone/>
              <a:defRPr sz="1200">
                <a:solidFill>
                  <a:srgbClr val="66716E"/>
                </a:solidFill>
                <a:latin typeface="Arial"/>
                <a:ea typeface="Arial"/>
                <a:cs typeface="Arial"/>
              </a:defRPr>
            </a:pPr>
            <a:r>
              <a:rPr sz="1275" b="1">
                <a:solidFill>
                  <a:srgbClr val="E5A100"/>
                </a:solidFill>
                <a:latin typeface="Arial"/>
                <a:ea typeface="Arial"/>
                <a:cs typeface="Arial"/>
              </a:rPr>
              <a:t>ACCEPTED</a:t>
            </a:r>
            <a:r>
              <a:rPr sz="1275" b="1">
                <a:solidFill>
                  <a:srgbClr val="17201E"/>
                </a:solidFill>
                <a:latin typeface="Arial"/>
                <a:ea typeface="Arial"/>
                <a:cs typeface="Arial"/>
              </a:rPr>
              <a:t> only when every weighted case passes.</a:t>
            </a:r>
          </a:p>
        </p:txBody>
      </p:sp>
      <p:sp>
        <p:nvSpPr>
          <p:cNvPr id="10" name="矩形 9">
            <a:extLst>
              <a:ext uri="{FF2B5EF4-FFF2-40B4-BE49-F238E27FC236}">
                <a16:creationId xmlns:a16="http://schemas.microsoft.com/office/drawing/2014/main" id="{520D311D-A86B-4E08-B7AA-6EE604102C42}"/>
              </a:ext>
            </a:extLst>
          </p:cNvPr>
          <p:cNvSpPr>
            <a:spLocks noGrp="1"/>
          </p:cNvSpPr>
          <p:nvPr/>
        </p:nvSpPr>
        <p:spPr>
          <a:xfrm>
            <a:off x="4305300" y="1628775"/>
            <a:ext cx="809625" cy="22860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TREND</a:t>
            </a:r>
          </a:p>
        </p:txBody>
      </p:sp>
      <p:sp>
        <p:nvSpPr>
          <p:cNvPr id="11" name="矩形 10">
            <a:extLst>
              <a:ext uri="{FF2B5EF4-FFF2-40B4-BE49-F238E27FC236}">
                <a16:creationId xmlns:a16="http://schemas.microsoft.com/office/drawing/2014/main" id="{7FB1F4DF-A993-4895-83FB-C0EB6BC2E62A}"/>
              </a:ext>
            </a:extLst>
          </p:cNvPr>
          <p:cNvSpPr>
            <a:spLocks noGrp="1"/>
          </p:cNvSpPr>
          <p:nvPr/>
        </p:nvSpPr>
        <p:spPr>
          <a:xfrm>
            <a:off x="4305300" y="2019300"/>
            <a:ext cx="742950" cy="723900"/>
          </a:xfrm>
          <a:prstGeom prst="rect">
            <a:avLst/>
          </a:prstGeom>
        </p:spPr>
        <p:txBody>
          <a:bodyPr wrap="square" lIns="0" tIns="0" rIns="0" bIns="0" anchor="t">
            <a:noAutofit/>
          </a:bodyPr>
          <a:lstStyle/>
          <a:p>
            <a:pPr algn="l">
              <a:buNone/>
              <a:defRPr sz="4050" b="1">
                <a:solidFill>
                  <a:srgbClr val="E5A100"/>
                </a:solidFill>
                <a:latin typeface="Arial"/>
                <a:ea typeface="Arial"/>
                <a:cs typeface="Arial"/>
              </a:defRPr>
            </a:pPr>
            <a:r>
              <a:rPr sz="4050" b="1">
                <a:solidFill>
                  <a:srgbClr val="E5A100"/>
                </a:solidFill>
                <a:latin typeface="Arial"/>
                <a:ea typeface="Arial"/>
                <a:cs typeface="Arial"/>
              </a:rPr>
              <a:t>2</a:t>
            </a:r>
          </a:p>
        </p:txBody>
      </p:sp>
      <p:sp>
        <p:nvSpPr>
          <p:cNvPr id="12" name="矩形 11">
            <a:extLst>
              <a:ext uri="{FF2B5EF4-FFF2-40B4-BE49-F238E27FC236}">
                <a16:creationId xmlns:a16="http://schemas.microsoft.com/office/drawing/2014/main" id="{E9179E55-7736-47A1-B820-5B78FB475D12}"/>
              </a:ext>
            </a:extLst>
          </p:cNvPr>
          <p:cNvSpPr>
            <a:spLocks noGrp="1"/>
          </p:cNvSpPr>
          <p:nvPr/>
        </p:nvSpPr>
        <p:spPr>
          <a:xfrm>
            <a:off x="4305300" y="2857500"/>
            <a:ext cx="3190875" cy="409575"/>
          </a:xfrm>
          <a:prstGeom prst="rect">
            <a:avLst/>
          </a:prstGeom>
        </p:spPr>
        <p:txBody>
          <a:bodyPr wrap="square" lIns="0" tIns="0" rIns="0" bIns="0" anchor="t">
            <a:noAutofit/>
          </a:bodyPr>
          <a:lstStyle/>
          <a:p>
            <a:pPr algn="l">
              <a:buNone/>
              <a:defRPr sz="2025" b="1">
                <a:solidFill>
                  <a:srgbClr val="17201E"/>
                </a:solidFill>
                <a:latin typeface="Arial"/>
                <a:ea typeface="Arial"/>
                <a:cs typeface="Arial"/>
              </a:defRPr>
            </a:pPr>
            <a:r>
              <a:t>Trend detection</a:t>
            </a:r>
          </a:p>
        </p:txBody>
      </p:sp>
      <p:sp>
        <p:nvSpPr>
          <p:cNvPr id="13" name="矩形 12">
            <a:extLst>
              <a:ext uri="{FF2B5EF4-FFF2-40B4-BE49-F238E27FC236}">
                <a16:creationId xmlns:a16="http://schemas.microsoft.com/office/drawing/2014/main" id="{857E85AF-AA60-4F73-9BBF-B7A77ADA3DDD}"/>
              </a:ext>
            </a:extLst>
          </p:cNvPr>
          <p:cNvSpPr>
            <a:spLocks noGrp="1"/>
          </p:cNvSpPr>
          <p:nvPr/>
        </p:nvSpPr>
        <p:spPr>
          <a:xfrm>
            <a:off x="4305300" y="3390900"/>
            <a:ext cx="495300" cy="38100"/>
          </a:xfrm>
          <a:prstGeom prst="rect">
            <a:avLst/>
          </a:prstGeom>
          <a:solidFill>
            <a:srgbClr val="E8A11C"/>
          </a:solidFill>
          <a:ln w="0">
            <a:solidFill>
              <a:srgbClr val="E8A11C"/>
            </a:solidFill>
            <a:prstDash val="solid"/>
          </a:ln>
        </p:spPr>
        <p:txBody>
          <a:bodyPr/>
          <a:lstStyle/>
          <a:p>
            <a:endParaRPr/>
          </a:p>
        </p:txBody>
      </p:sp>
      <p:sp>
        <p:nvSpPr>
          <p:cNvPr id="14" name="矩形 13">
            <a:extLst>
              <a:ext uri="{FF2B5EF4-FFF2-40B4-BE49-F238E27FC236}">
                <a16:creationId xmlns:a16="http://schemas.microsoft.com/office/drawing/2014/main" id="{15725189-D751-423A-AC4A-32750EB93C10}"/>
              </a:ext>
            </a:extLst>
          </p:cNvPr>
          <p:cNvSpPr>
            <a:spLocks noGrp="1"/>
          </p:cNvSpPr>
          <p:nvPr/>
        </p:nvSpPr>
        <p:spPr>
          <a:xfrm>
            <a:off x="4305300" y="3638550"/>
            <a:ext cx="3143250" cy="2152650"/>
          </a:xfrm>
          <a:prstGeom prst="rect">
            <a:avLst/>
          </a:prstGeom>
        </p:spPr>
        <p:txBody>
          <a:bodyPr wrap="square" lIns="0" tIns="0" rIns="0" bIns="0" anchor="t">
            <a:normAutofit/>
          </a:bodyPr>
          <a:lstStyle/>
          <a:p>
            <a:pPr algn="l">
              <a:spcAft>
                <a:spcPts val="10"/>
              </a:spcAft>
              <a:buNone/>
              <a:defRPr sz="1200">
                <a:solidFill>
                  <a:srgbClr val="66716E"/>
                </a:solidFill>
                <a:latin typeface="Arial"/>
                <a:ea typeface="Arial"/>
                <a:cs typeface="Arial"/>
              </a:defRPr>
            </a:pPr>
            <a:r>
              <a:rPr sz="1425" b="1">
                <a:solidFill>
                  <a:srgbClr val="E5A100"/>
                </a:solidFill>
                <a:latin typeface="Arial"/>
                <a:ea typeface="Arial"/>
                <a:cs typeface="Arial"/>
              </a:rPr>
              <a:t>Δ = avg(newest 3) − avg(oldest 3)</a:t>
            </a:r>
          </a:p>
          <a:p>
            <a:pPr algn="l">
              <a:spcAft>
                <a:spcPts val="5"/>
              </a:spcAft>
              <a:buNone/>
              <a:defRPr sz="1200">
                <a:solidFill>
                  <a:srgbClr val="66716E"/>
                </a:solidFill>
                <a:latin typeface="Arial"/>
                <a:ea typeface="Arial"/>
                <a:cs typeface="Arial"/>
              </a:defRPr>
            </a:pPr>
            <a:r>
              <a:rPr sz="1275" b="1">
                <a:solidFill>
                  <a:srgbClr val="13877D"/>
                </a:solidFill>
                <a:latin typeface="Arial"/>
                <a:ea typeface="Arial"/>
                <a:cs typeface="Arial"/>
              </a:rPr>
              <a:t>Δ ≥ 10</a:t>
            </a:r>
            <a:r>
              <a:rPr sz="1275" b="1">
                <a:solidFill>
                  <a:srgbClr val="17201E"/>
                </a:solidFill>
                <a:latin typeface="Arial"/>
                <a:ea typeface="Arial"/>
                <a:cs typeface="Arial"/>
              </a:rPr>
              <a:t>  →  Improving</a:t>
            </a:r>
          </a:p>
          <a:p>
            <a:pPr algn="l">
              <a:spcAft>
                <a:spcPts val="5"/>
              </a:spcAft>
              <a:buNone/>
              <a:defRPr sz="1200">
                <a:solidFill>
                  <a:srgbClr val="66716E"/>
                </a:solidFill>
                <a:latin typeface="Arial"/>
                <a:ea typeface="Arial"/>
                <a:cs typeface="Arial"/>
              </a:defRPr>
            </a:pPr>
            <a:r>
              <a:rPr sz="1275" b="1">
                <a:solidFill>
                  <a:srgbClr val="C7443E"/>
                </a:solidFill>
                <a:latin typeface="Arial"/>
                <a:ea typeface="Arial"/>
                <a:cs typeface="Arial"/>
              </a:rPr>
              <a:t>Δ ≤ −10</a:t>
            </a:r>
            <a:r>
              <a:rPr sz="1275" b="1">
                <a:solidFill>
                  <a:srgbClr val="17201E"/>
                </a:solidFill>
                <a:latin typeface="Arial"/>
                <a:ea typeface="Arial"/>
                <a:cs typeface="Arial"/>
              </a:rPr>
              <a:t>  →  Dropping</a:t>
            </a:r>
          </a:p>
          <a:p>
            <a:pPr algn="l">
              <a:spcAft>
                <a:spcPts val="9"/>
              </a:spcAft>
              <a:buNone/>
              <a:defRPr sz="1200">
                <a:solidFill>
                  <a:srgbClr val="66716E"/>
                </a:solidFill>
                <a:latin typeface="Arial"/>
                <a:ea typeface="Arial"/>
                <a:cs typeface="Arial"/>
              </a:defRPr>
            </a:pPr>
            <a:r>
              <a:rPr sz="1275" b="1">
                <a:solidFill>
                  <a:srgbClr val="E5A100"/>
                </a:solidFill>
                <a:latin typeface="Arial"/>
                <a:ea typeface="Arial"/>
                <a:cs typeface="Arial"/>
              </a:rPr>
              <a:t>Otherwise</a:t>
            </a:r>
            <a:r>
              <a:rPr sz="1275" b="1">
                <a:solidFill>
                  <a:srgbClr val="17201E"/>
                </a:solidFill>
                <a:latin typeface="Arial"/>
                <a:ea typeface="Arial"/>
                <a:cs typeface="Arial"/>
              </a:rPr>
              <a:t>  →  Stable</a:t>
            </a:r>
          </a:p>
          <a:p>
            <a:pPr algn="l">
              <a:spcAft>
                <a:spcPts val="0"/>
              </a:spcAft>
              <a:buNone/>
              <a:defRPr sz="1200">
                <a:solidFill>
                  <a:srgbClr val="66716E"/>
                </a:solidFill>
                <a:latin typeface="Arial"/>
                <a:ea typeface="Arial"/>
                <a:cs typeface="Arial"/>
              </a:defRPr>
            </a:pPr>
            <a:r>
              <a:rPr sz="1050" b="0">
                <a:solidFill>
                  <a:srgbClr val="66716E"/>
                </a:solidFill>
                <a:latin typeface="Arial"/>
                <a:ea typeface="Arial"/>
                <a:cs typeface="Arial"/>
              </a:rPr>
              <a:t>Fewer than four records is also Stable.</a:t>
            </a:r>
          </a:p>
        </p:txBody>
      </p:sp>
      <p:sp>
        <p:nvSpPr>
          <p:cNvPr id="15" name="矩形 14">
            <a:extLst>
              <a:ext uri="{FF2B5EF4-FFF2-40B4-BE49-F238E27FC236}">
                <a16:creationId xmlns:a16="http://schemas.microsoft.com/office/drawing/2014/main" id="{4BD2A947-CAB0-4A75-BE2E-894829E45C5E}"/>
              </a:ext>
            </a:extLst>
          </p:cNvPr>
          <p:cNvSpPr>
            <a:spLocks noGrp="1"/>
          </p:cNvSpPr>
          <p:nvPr/>
        </p:nvSpPr>
        <p:spPr>
          <a:xfrm>
            <a:off x="8115300" y="1628775"/>
            <a:ext cx="809625" cy="22860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AI ROLE</a:t>
            </a:r>
          </a:p>
        </p:txBody>
      </p:sp>
      <p:sp>
        <p:nvSpPr>
          <p:cNvPr id="16" name="矩形 15">
            <a:extLst>
              <a:ext uri="{FF2B5EF4-FFF2-40B4-BE49-F238E27FC236}">
                <a16:creationId xmlns:a16="http://schemas.microsoft.com/office/drawing/2014/main" id="{982BFA19-9418-40AB-BD05-F084E0E7CEDD}"/>
              </a:ext>
            </a:extLst>
          </p:cNvPr>
          <p:cNvSpPr>
            <a:spLocks noGrp="1"/>
          </p:cNvSpPr>
          <p:nvPr/>
        </p:nvSpPr>
        <p:spPr>
          <a:xfrm>
            <a:off x="8115300" y="2019300"/>
            <a:ext cx="742950" cy="723900"/>
          </a:xfrm>
          <a:prstGeom prst="rect">
            <a:avLst/>
          </a:prstGeom>
        </p:spPr>
        <p:txBody>
          <a:bodyPr wrap="square" lIns="0" tIns="0" rIns="0" bIns="0" anchor="t">
            <a:noAutofit/>
          </a:bodyPr>
          <a:lstStyle/>
          <a:p>
            <a:pPr algn="l">
              <a:buNone/>
              <a:defRPr sz="4050" b="1">
                <a:solidFill>
                  <a:srgbClr val="13877D"/>
                </a:solidFill>
                <a:latin typeface="Arial"/>
                <a:ea typeface="Arial"/>
                <a:cs typeface="Arial"/>
              </a:defRPr>
            </a:pPr>
            <a:r>
              <a:rPr sz="4050" b="1">
                <a:solidFill>
                  <a:srgbClr val="13877D"/>
                </a:solidFill>
                <a:latin typeface="Arial"/>
                <a:ea typeface="Arial"/>
                <a:cs typeface="Arial"/>
              </a:rPr>
              <a:t>3</a:t>
            </a:r>
          </a:p>
        </p:txBody>
      </p:sp>
      <p:sp>
        <p:nvSpPr>
          <p:cNvPr id="17" name="矩形 16">
            <a:extLst>
              <a:ext uri="{FF2B5EF4-FFF2-40B4-BE49-F238E27FC236}">
                <a16:creationId xmlns:a16="http://schemas.microsoft.com/office/drawing/2014/main" id="{386F39AD-7D3F-444D-AF63-9D7D879BAE38}"/>
              </a:ext>
            </a:extLst>
          </p:cNvPr>
          <p:cNvSpPr>
            <a:spLocks noGrp="1"/>
          </p:cNvSpPr>
          <p:nvPr/>
        </p:nvSpPr>
        <p:spPr>
          <a:xfrm>
            <a:off x="8115300" y="2857500"/>
            <a:ext cx="3190875" cy="409575"/>
          </a:xfrm>
          <a:prstGeom prst="rect">
            <a:avLst/>
          </a:prstGeom>
        </p:spPr>
        <p:txBody>
          <a:bodyPr wrap="square" lIns="0" tIns="0" rIns="0" bIns="0" anchor="t">
            <a:noAutofit/>
          </a:bodyPr>
          <a:lstStyle/>
          <a:p>
            <a:pPr algn="l">
              <a:buNone/>
              <a:defRPr sz="2025" b="1">
                <a:solidFill>
                  <a:srgbClr val="17201E"/>
                </a:solidFill>
                <a:latin typeface="Arial"/>
                <a:ea typeface="Arial"/>
                <a:cs typeface="Arial"/>
              </a:defRPr>
            </a:pPr>
            <a:r>
              <a:t>Explain, never score</a:t>
            </a:r>
          </a:p>
        </p:txBody>
      </p:sp>
      <p:sp>
        <p:nvSpPr>
          <p:cNvPr id="18" name="矩形 17">
            <a:extLst>
              <a:ext uri="{FF2B5EF4-FFF2-40B4-BE49-F238E27FC236}">
                <a16:creationId xmlns:a16="http://schemas.microsoft.com/office/drawing/2014/main" id="{114D80B3-35B8-4119-A6D2-311675AE997E}"/>
              </a:ext>
            </a:extLst>
          </p:cNvPr>
          <p:cNvSpPr>
            <a:spLocks noGrp="1"/>
          </p:cNvSpPr>
          <p:nvPr/>
        </p:nvSpPr>
        <p:spPr>
          <a:xfrm>
            <a:off x="8115300" y="3390900"/>
            <a:ext cx="495300" cy="38100"/>
          </a:xfrm>
          <a:prstGeom prst="rect">
            <a:avLst/>
          </a:prstGeom>
          <a:solidFill>
            <a:srgbClr val="137F74"/>
          </a:solidFill>
          <a:ln w="0">
            <a:solidFill>
              <a:srgbClr val="137F74"/>
            </a:solidFill>
            <a:prstDash val="solid"/>
          </a:ln>
        </p:spPr>
        <p:txBody>
          <a:bodyPr/>
          <a:lstStyle/>
          <a:p>
            <a:endParaRPr/>
          </a:p>
        </p:txBody>
      </p:sp>
      <p:sp>
        <p:nvSpPr>
          <p:cNvPr id="19" name="矩形 18">
            <a:extLst>
              <a:ext uri="{FF2B5EF4-FFF2-40B4-BE49-F238E27FC236}">
                <a16:creationId xmlns:a16="http://schemas.microsoft.com/office/drawing/2014/main" id="{EC186A9E-9E53-458E-858B-A9C082A8836B}"/>
              </a:ext>
            </a:extLst>
          </p:cNvPr>
          <p:cNvSpPr>
            <a:spLocks noGrp="1"/>
          </p:cNvSpPr>
          <p:nvPr/>
        </p:nvSpPr>
        <p:spPr>
          <a:xfrm>
            <a:off x="8115300" y="3638550"/>
            <a:ext cx="3143250" cy="2152650"/>
          </a:xfrm>
          <a:prstGeom prst="rect">
            <a:avLst/>
          </a:prstGeom>
        </p:spPr>
        <p:txBody>
          <a:bodyPr wrap="square" lIns="0" tIns="0" rIns="0" bIns="0" anchor="t">
            <a:normAutofit/>
          </a:bodyPr>
          <a:lstStyle/>
          <a:p>
            <a:pPr algn="l">
              <a:spcAft>
                <a:spcPts val="12"/>
              </a:spcAft>
              <a:buNone/>
              <a:defRPr sz="1200">
                <a:solidFill>
                  <a:srgbClr val="66716E"/>
                </a:solidFill>
                <a:latin typeface="Arial"/>
                <a:ea typeface="Arial"/>
                <a:cs typeface="Arial"/>
              </a:defRPr>
            </a:pPr>
            <a:r>
              <a:rPr sz="1575" b="1">
                <a:solidFill>
                  <a:srgbClr val="13877D"/>
                </a:solidFill>
                <a:latin typeface="Arial"/>
                <a:ea typeface="Arial"/>
                <a:cs typeface="Arial"/>
              </a:rPr>
              <a:t>Judge evidence → diagnosis → hint</a:t>
            </a:r>
          </a:p>
          <a:p>
            <a:pPr algn="l">
              <a:spcAft>
                <a:spcPts val="12"/>
              </a:spcAft>
              <a:buNone/>
              <a:defRPr sz="1200">
                <a:solidFill>
                  <a:srgbClr val="66716E"/>
                </a:solidFill>
                <a:latin typeface="Arial"/>
                <a:ea typeface="Arial"/>
                <a:cs typeface="Arial"/>
              </a:defRPr>
            </a:pPr>
            <a:r>
              <a:rPr sz="1200" b="0">
                <a:solidFill>
                  <a:srgbClr val="66716E"/>
                </a:solidFill>
                <a:latin typeface="Arial"/>
                <a:ea typeface="Arial"/>
                <a:cs typeface="Arial"/>
              </a:rPr>
              <a:t>The engine checks status, stderr, stdout and the first failed case in a fixed priority order.</a:t>
            </a:r>
          </a:p>
          <a:p>
            <a:pPr algn="l">
              <a:spcAft>
                <a:spcPts val="0"/>
              </a:spcAft>
              <a:buNone/>
              <a:defRPr sz="1200">
                <a:solidFill>
                  <a:srgbClr val="66716E"/>
                </a:solidFill>
                <a:latin typeface="Arial"/>
                <a:ea typeface="Arial"/>
                <a:cs typeface="Arial"/>
              </a:defRPr>
            </a:pPr>
            <a:r>
              <a:rPr sz="1275" b="1">
                <a:solidFill>
                  <a:srgbClr val="E5A100"/>
                </a:solidFill>
                <a:latin typeface="Arial"/>
                <a:ea typeface="Arial"/>
                <a:cs typeface="Arial"/>
              </a:rPr>
              <a:t>NEVER CHANGES</a:t>
            </a:r>
            <a:r>
              <a:rPr sz="1275" b="1">
                <a:solidFill>
                  <a:srgbClr val="17201E"/>
                </a:solidFill>
                <a:latin typeface="Arial"/>
                <a:ea typeface="Arial"/>
                <a:cs typeface="Arial"/>
              </a:rPr>
              <a:t> the official score.</a:t>
            </a:r>
          </a:p>
        </p:txBody>
      </p:sp>
    </p:spTree>
    <p:extLst>
      <p:ext uri="{BB962C8B-B14F-4D97-AF65-F5344CB8AC3E}">
        <p14:creationId xmlns:p14="http://schemas.microsoft.com/office/powerpoint/2010/main" val="1625184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41FC0CC3-40AF-47B2-9D93-B02FD51D313E}"/>
              </a:ext>
            </a:extLst>
          </p:cNvPr>
          <p:cNvSpPr>
            <a:spLocks noGrp="1"/>
          </p:cNvSpPr>
          <p:nvPr/>
        </p:nvSpPr>
        <p:spPr>
          <a:xfrm>
            <a:off x="495300" y="285750"/>
            <a:ext cx="2381250" cy="20955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RATING AND RISK STANDARDS</a:t>
            </a:r>
          </a:p>
        </p:txBody>
      </p:sp>
      <p:sp>
        <p:nvSpPr>
          <p:cNvPr id="2" name="矩形 1">
            <a:extLst>
              <a:ext uri="{FF2B5EF4-FFF2-40B4-BE49-F238E27FC236}">
                <a16:creationId xmlns:a16="http://schemas.microsoft.com/office/drawing/2014/main" id="{99BB68B6-A4DB-4030-933E-802AAD097410}"/>
              </a:ext>
            </a:extLst>
          </p:cNvPr>
          <p:cNvSpPr>
            <a:spLocks noGrp="1"/>
          </p:cNvSpPr>
          <p:nvPr/>
        </p:nvSpPr>
        <p:spPr>
          <a:xfrm>
            <a:off x="495300" y="523875"/>
            <a:ext cx="10668000" cy="590550"/>
          </a:xfrm>
          <a:prstGeom prst="rect">
            <a:avLst/>
          </a:prstGeom>
        </p:spPr>
        <p:txBody>
          <a:bodyPr wrap="square" lIns="0" tIns="0" rIns="0" bIns="0" anchor="t">
            <a:normAutofit/>
          </a:bodyPr>
          <a:lstStyle/>
          <a:p>
            <a:pPr algn="l">
              <a:buNone/>
              <a:defRPr sz="2850" b="1">
                <a:solidFill>
                  <a:srgbClr val="17201E"/>
                </a:solidFill>
                <a:latin typeface="Arial"/>
                <a:ea typeface="Arial"/>
                <a:cs typeface="Arial"/>
              </a:defRPr>
            </a:pPr>
            <a:r>
              <a:t>The thresholds are fixed, visible and consistent</a:t>
            </a:r>
          </a:p>
        </p:txBody>
      </p:sp>
      <p:sp>
        <p:nvSpPr>
          <p:cNvPr id="3" name="矩形 2">
            <a:extLst>
              <a:ext uri="{FF2B5EF4-FFF2-40B4-BE49-F238E27FC236}">
                <a16:creationId xmlns:a16="http://schemas.microsoft.com/office/drawing/2014/main" id="{951CA3B5-C148-4E0C-81C5-4A95F048483E}"/>
              </a:ext>
            </a:extLst>
          </p:cNvPr>
          <p:cNvSpPr>
            <a:spLocks noGrp="1"/>
          </p:cNvSpPr>
          <p:nvPr/>
        </p:nvSpPr>
        <p:spPr>
          <a:xfrm>
            <a:off x="495300" y="1133475"/>
            <a:ext cx="1123950" cy="38100"/>
          </a:xfrm>
          <a:prstGeom prst="rect">
            <a:avLst/>
          </a:prstGeom>
          <a:solidFill>
            <a:srgbClr val="137F74"/>
          </a:solidFill>
          <a:ln w="0">
            <a:solidFill>
              <a:srgbClr val="137F74"/>
            </a:solidFill>
            <a:prstDash val="solid"/>
          </a:ln>
        </p:spPr>
        <p:txBody>
          <a:bodyPr/>
          <a:lstStyle/>
          <a:p>
            <a:endParaRPr/>
          </a:p>
        </p:txBody>
      </p:sp>
      <p:sp>
        <p:nvSpPr>
          <p:cNvPr id="4" name="矩形 3">
            <a:extLst>
              <a:ext uri="{FF2B5EF4-FFF2-40B4-BE49-F238E27FC236}">
                <a16:creationId xmlns:a16="http://schemas.microsoft.com/office/drawing/2014/main" id="{252D91C7-9B75-4EED-AFAA-FCFCB660C164}"/>
              </a:ext>
            </a:extLst>
          </p:cNvPr>
          <p:cNvSpPr>
            <a:spLocks noGrp="1"/>
          </p:cNvSpPr>
          <p:nvPr/>
        </p:nvSpPr>
        <p:spPr>
          <a:xfrm>
            <a:off x="11296650" y="6381750"/>
            <a:ext cx="400050" cy="209550"/>
          </a:xfrm>
          <a:prstGeom prst="rect">
            <a:avLst/>
          </a:prstGeom>
        </p:spPr>
        <p:txBody>
          <a:bodyPr wrap="square" lIns="0" tIns="0" rIns="0" bIns="0" anchor="b">
            <a:noAutofit/>
          </a:bodyPr>
          <a:lstStyle/>
          <a:p>
            <a:pPr algn="r">
              <a:buNone/>
              <a:defRPr sz="1050" b="0">
                <a:solidFill>
                  <a:srgbClr val="65706D"/>
                </a:solidFill>
                <a:latin typeface="Arial"/>
                <a:ea typeface="Arial"/>
                <a:cs typeface="Arial"/>
              </a:defRPr>
            </a:pPr>
            <a:r>
              <a:t>9</a:t>
            </a:r>
          </a:p>
        </p:txBody>
      </p:sp>
      <p:sp>
        <p:nvSpPr>
          <p:cNvPr id="5" name="矩形 4">
            <a:extLst>
              <a:ext uri="{FF2B5EF4-FFF2-40B4-BE49-F238E27FC236}">
                <a16:creationId xmlns:a16="http://schemas.microsoft.com/office/drawing/2014/main" id="{39C61E40-A3E1-4E44-ABC2-0A562D9690D5}"/>
              </a:ext>
            </a:extLst>
          </p:cNvPr>
          <p:cNvSpPr>
            <a:spLocks noGrp="1"/>
          </p:cNvSpPr>
          <p:nvPr/>
        </p:nvSpPr>
        <p:spPr>
          <a:xfrm>
            <a:off x="495300" y="1628775"/>
            <a:ext cx="809625" cy="22860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BANDS</a:t>
            </a:r>
          </a:p>
        </p:txBody>
      </p:sp>
      <p:sp>
        <p:nvSpPr>
          <p:cNvPr id="6" name="矩形 5">
            <a:extLst>
              <a:ext uri="{FF2B5EF4-FFF2-40B4-BE49-F238E27FC236}">
                <a16:creationId xmlns:a16="http://schemas.microsoft.com/office/drawing/2014/main" id="{27A6C1D5-5988-4633-A656-991958000655}"/>
              </a:ext>
            </a:extLst>
          </p:cNvPr>
          <p:cNvSpPr>
            <a:spLocks noGrp="1"/>
          </p:cNvSpPr>
          <p:nvPr/>
        </p:nvSpPr>
        <p:spPr>
          <a:xfrm>
            <a:off x="495300" y="2019300"/>
            <a:ext cx="742950" cy="723900"/>
          </a:xfrm>
          <a:prstGeom prst="rect">
            <a:avLst/>
          </a:prstGeom>
        </p:spPr>
        <p:txBody>
          <a:bodyPr wrap="square" lIns="0" tIns="0" rIns="0" bIns="0" anchor="t">
            <a:noAutofit/>
          </a:bodyPr>
          <a:lstStyle/>
          <a:p>
            <a:pPr algn="l">
              <a:buNone/>
              <a:defRPr sz="4050" b="1">
                <a:solidFill>
                  <a:srgbClr val="13877D"/>
                </a:solidFill>
                <a:latin typeface="Arial"/>
                <a:ea typeface="Arial"/>
                <a:cs typeface="Arial"/>
              </a:defRPr>
            </a:pPr>
            <a:r>
              <a:rPr sz="4050" b="1">
                <a:solidFill>
                  <a:srgbClr val="13877D"/>
                </a:solidFill>
                <a:latin typeface="Arial"/>
                <a:ea typeface="Arial"/>
                <a:cs typeface="Arial"/>
              </a:rPr>
              <a:t>80</a:t>
            </a:r>
          </a:p>
        </p:txBody>
      </p:sp>
      <p:sp>
        <p:nvSpPr>
          <p:cNvPr id="7" name="矩形 6">
            <a:extLst>
              <a:ext uri="{FF2B5EF4-FFF2-40B4-BE49-F238E27FC236}">
                <a16:creationId xmlns:a16="http://schemas.microsoft.com/office/drawing/2014/main" id="{5842055A-6BD9-42E6-813C-5C6186DE55CF}"/>
              </a:ext>
            </a:extLst>
          </p:cNvPr>
          <p:cNvSpPr>
            <a:spLocks noGrp="1"/>
          </p:cNvSpPr>
          <p:nvPr/>
        </p:nvSpPr>
        <p:spPr>
          <a:xfrm>
            <a:off x="495300" y="2857500"/>
            <a:ext cx="3190875" cy="409575"/>
          </a:xfrm>
          <a:prstGeom prst="rect">
            <a:avLst/>
          </a:prstGeom>
        </p:spPr>
        <p:txBody>
          <a:bodyPr wrap="square" lIns="0" tIns="0" rIns="0" bIns="0" anchor="t">
            <a:noAutofit/>
          </a:bodyPr>
          <a:lstStyle/>
          <a:p>
            <a:pPr algn="l">
              <a:buNone/>
              <a:defRPr sz="2025" b="1">
                <a:solidFill>
                  <a:srgbClr val="17201E"/>
                </a:solidFill>
                <a:latin typeface="Arial"/>
                <a:ea typeface="Arial"/>
                <a:cs typeface="Arial"/>
              </a:defRPr>
            </a:pPr>
            <a:r>
              <a:t>Performance band</a:t>
            </a:r>
          </a:p>
        </p:txBody>
      </p:sp>
      <p:sp>
        <p:nvSpPr>
          <p:cNvPr id="8" name="矩形 7">
            <a:extLst>
              <a:ext uri="{FF2B5EF4-FFF2-40B4-BE49-F238E27FC236}">
                <a16:creationId xmlns:a16="http://schemas.microsoft.com/office/drawing/2014/main" id="{A098E3E4-ED50-4158-8295-22C76B171984}"/>
              </a:ext>
            </a:extLst>
          </p:cNvPr>
          <p:cNvSpPr>
            <a:spLocks noGrp="1"/>
          </p:cNvSpPr>
          <p:nvPr/>
        </p:nvSpPr>
        <p:spPr>
          <a:xfrm>
            <a:off x="495300" y="3390900"/>
            <a:ext cx="495300" cy="38100"/>
          </a:xfrm>
          <a:prstGeom prst="rect">
            <a:avLst/>
          </a:prstGeom>
          <a:solidFill>
            <a:srgbClr val="137F74"/>
          </a:solidFill>
          <a:ln w="0">
            <a:solidFill>
              <a:srgbClr val="137F74"/>
            </a:solidFill>
            <a:prstDash val="solid"/>
          </a:ln>
        </p:spPr>
        <p:txBody>
          <a:bodyPr/>
          <a:lstStyle/>
          <a:p>
            <a:endParaRPr/>
          </a:p>
        </p:txBody>
      </p:sp>
      <p:sp>
        <p:nvSpPr>
          <p:cNvPr id="9" name="矩形 8">
            <a:extLst>
              <a:ext uri="{FF2B5EF4-FFF2-40B4-BE49-F238E27FC236}">
                <a16:creationId xmlns:a16="http://schemas.microsoft.com/office/drawing/2014/main" id="{680503F8-D524-4312-BE23-3F73C4A67842}"/>
              </a:ext>
            </a:extLst>
          </p:cNvPr>
          <p:cNvSpPr>
            <a:spLocks noGrp="1"/>
          </p:cNvSpPr>
          <p:nvPr/>
        </p:nvSpPr>
        <p:spPr>
          <a:xfrm>
            <a:off x="495300" y="3638550"/>
            <a:ext cx="3143250" cy="2152650"/>
          </a:xfrm>
          <a:prstGeom prst="rect">
            <a:avLst/>
          </a:prstGeom>
        </p:spPr>
        <p:txBody>
          <a:bodyPr wrap="square" lIns="0" tIns="0" rIns="0" bIns="0" anchor="t">
            <a:normAutofit/>
          </a:bodyPr>
          <a:lstStyle/>
          <a:p>
            <a:pPr algn="l">
              <a:spcAft>
                <a:spcPts val="12"/>
              </a:spcAft>
              <a:buNone/>
              <a:defRPr sz="1200">
                <a:solidFill>
                  <a:srgbClr val="66716E"/>
                </a:solidFill>
                <a:latin typeface="Arial"/>
                <a:ea typeface="Arial"/>
                <a:cs typeface="Arial"/>
              </a:defRPr>
            </a:pPr>
            <a:r>
              <a:rPr sz="1500" b="1">
                <a:solidFill>
                  <a:srgbClr val="13877D"/>
                </a:solidFill>
                <a:latin typeface="Arial"/>
                <a:ea typeface="Arial"/>
                <a:cs typeface="Arial"/>
              </a:rPr>
              <a:t>SUCCESS</a:t>
            </a:r>
            <a:r>
              <a:rPr sz="1500" b="1">
                <a:solidFill>
                  <a:srgbClr val="17201E"/>
                </a:solidFill>
                <a:latin typeface="Arial"/>
                <a:ea typeface="Arial"/>
                <a:cs typeface="Arial"/>
              </a:rPr>
              <a:t>   ≥ 80%</a:t>
            </a:r>
          </a:p>
          <a:p>
            <a:pPr algn="l">
              <a:spcAft>
                <a:spcPts val="12"/>
              </a:spcAft>
              <a:buNone/>
              <a:defRPr sz="1200">
                <a:solidFill>
                  <a:srgbClr val="66716E"/>
                </a:solidFill>
                <a:latin typeface="Arial"/>
                <a:ea typeface="Arial"/>
                <a:cs typeface="Arial"/>
              </a:defRPr>
            </a:pPr>
            <a:r>
              <a:rPr sz="1500" b="1">
                <a:solidFill>
                  <a:srgbClr val="E5A100"/>
                </a:solidFill>
                <a:latin typeface="Arial"/>
                <a:ea typeface="Arial"/>
                <a:cs typeface="Arial"/>
              </a:rPr>
              <a:t>WARNING</a:t>
            </a:r>
            <a:r>
              <a:rPr sz="1500" b="1">
                <a:solidFill>
                  <a:srgbClr val="17201E"/>
                </a:solidFill>
                <a:latin typeface="Arial"/>
                <a:ea typeface="Arial"/>
                <a:cs typeface="Arial"/>
              </a:rPr>
              <a:t>   50–79.99%</a:t>
            </a:r>
          </a:p>
          <a:p>
            <a:pPr algn="l">
              <a:spcAft>
                <a:spcPts val="12"/>
              </a:spcAft>
              <a:buNone/>
              <a:defRPr sz="1200">
                <a:solidFill>
                  <a:srgbClr val="66716E"/>
                </a:solidFill>
                <a:latin typeface="Arial"/>
                <a:ea typeface="Arial"/>
                <a:cs typeface="Arial"/>
              </a:defRPr>
            </a:pPr>
            <a:r>
              <a:rPr sz="1500" b="1">
                <a:solidFill>
                  <a:srgbClr val="C7443E"/>
                </a:solidFill>
                <a:latin typeface="Arial"/>
                <a:ea typeface="Arial"/>
                <a:cs typeface="Arial"/>
              </a:rPr>
              <a:t>DANGER</a:t>
            </a:r>
            <a:r>
              <a:rPr sz="1500" b="1">
                <a:solidFill>
                  <a:srgbClr val="17201E"/>
                </a:solidFill>
                <a:latin typeface="Arial"/>
                <a:ea typeface="Arial"/>
                <a:cs typeface="Arial"/>
              </a:rPr>
              <a:t>   &lt; 50%</a:t>
            </a:r>
          </a:p>
          <a:p>
            <a:pPr algn="l">
              <a:spcAft>
                <a:spcPts val="0"/>
              </a:spcAft>
              <a:buNone/>
              <a:defRPr sz="1200">
                <a:solidFill>
                  <a:srgbClr val="66716E"/>
                </a:solidFill>
                <a:latin typeface="Arial"/>
                <a:ea typeface="Arial"/>
                <a:cs typeface="Arial"/>
              </a:defRPr>
            </a:pPr>
            <a:r>
              <a:rPr sz="1125" b="0">
                <a:solidFill>
                  <a:srgbClr val="66716E"/>
                </a:solidFill>
                <a:latin typeface="Arial"/>
                <a:ea typeface="Arial"/>
                <a:cs typeface="Arial"/>
              </a:rPr>
              <a:t>No evaluated records → Neutral</a:t>
            </a:r>
          </a:p>
        </p:txBody>
      </p:sp>
      <p:sp>
        <p:nvSpPr>
          <p:cNvPr id="10" name="矩形 9">
            <a:extLst>
              <a:ext uri="{FF2B5EF4-FFF2-40B4-BE49-F238E27FC236}">
                <a16:creationId xmlns:a16="http://schemas.microsoft.com/office/drawing/2014/main" id="{520D311D-A86B-4E08-B7AA-6EE604102C42}"/>
              </a:ext>
            </a:extLst>
          </p:cNvPr>
          <p:cNvSpPr>
            <a:spLocks noGrp="1"/>
          </p:cNvSpPr>
          <p:nvPr/>
        </p:nvSpPr>
        <p:spPr>
          <a:xfrm>
            <a:off x="4305300" y="1628775"/>
            <a:ext cx="809625" cy="22860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STUDENT</a:t>
            </a:r>
          </a:p>
        </p:txBody>
      </p:sp>
      <p:sp>
        <p:nvSpPr>
          <p:cNvPr id="11" name="矩形 10">
            <a:extLst>
              <a:ext uri="{FF2B5EF4-FFF2-40B4-BE49-F238E27FC236}">
                <a16:creationId xmlns:a16="http://schemas.microsoft.com/office/drawing/2014/main" id="{7FB1F4DF-A993-4895-83FB-C0EB6BC2E62A}"/>
              </a:ext>
            </a:extLst>
          </p:cNvPr>
          <p:cNvSpPr>
            <a:spLocks noGrp="1"/>
          </p:cNvSpPr>
          <p:nvPr/>
        </p:nvSpPr>
        <p:spPr>
          <a:xfrm>
            <a:off x="4305300" y="2019300"/>
            <a:ext cx="742950" cy="723900"/>
          </a:xfrm>
          <a:prstGeom prst="rect">
            <a:avLst/>
          </a:prstGeom>
        </p:spPr>
        <p:txBody>
          <a:bodyPr wrap="square" lIns="0" tIns="0" rIns="0" bIns="0" anchor="t">
            <a:noAutofit/>
          </a:bodyPr>
          <a:lstStyle/>
          <a:p>
            <a:pPr algn="l">
              <a:buNone/>
              <a:defRPr sz="4050" b="1">
                <a:solidFill>
                  <a:srgbClr val="E5A100"/>
                </a:solidFill>
                <a:latin typeface="Arial"/>
                <a:ea typeface="Arial"/>
                <a:cs typeface="Arial"/>
              </a:defRPr>
            </a:pPr>
            <a:r>
              <a:rPr sz="4050" b="1">
                <a:solidFill>
                  <a:srgbClr val="E5A100"/>
                </a:solidFill>
                <a:latin typeface="Arial"/>
                <a:ea typeface="Arial"/>
                <a:cs typeface="Arial"/>
              </a:rPr>
              <a:t>R</a:t>
            </a:r>
          </a:p>
        </p:txBody>
      </p:sp>
      <p:sp>
        <p:nvSpPr>
          <p:cNvPr id="12" name="矩形 11">
            <a:extLst>
              <a:ext uri="{FF2B5EF4-FFF2-40B4-BE49-F238E27FC236}">
                <a16:creationId xmlns:a16="http://schemas.microsoft.com/office/drawing/2014/main" id="{E9179E55-7736-47A1-B820-5B78FB475D12}"/>
              </a:ext>
            </a:extLst>
          </p:cNvPr>
          <p:cNvSpPr>
            <a:spLocks noGrp="1"/>
          </p:cNvSpPr>
          <p:nvPr/>
        </p:nvSpPr>
        <p:spPr>
          <a:xfrm>
            <a:off x="4305300" y="2857500"/>
            <a:ext cx="3190875" cy="409575"/>
          </a:xfrm>
          <a:prstGeom prst="rect">
            <a:avLst/>
          </a:prstGeom>
        </p:spPr>
        <p:txBody>
          <a:bodyPr wrap="square" lIns="0" tIns="0" rIns="0" bIns="0" anchor="t">
            <a:noAutofit/>
          </a:bodyPr>
          <a:lstStyle/>
          <a:p>
            <a:pPr algn="l">
              <a:buNone/>
              <a:defRPr sz="2025" b="1">
                <a:solidFill>
                  <a:srgbClr val="17201E"/>
                </a:solidFill>
                <a:latin typeface="Arial"/>
                <a:ea typeface="Arial"/>
                <a:cs typeface="Arial"/>
              </a:defRPr>
            </a:pPr>
            <a:r>
              <a:t>Student risk</a:t>
            </a:r>
          </a:p>
        </p:txBody>
      </p:sp>
      <p:sp>
        <p:nvSpPr>
          <p:cNvPr id="13" name="矩形 12">
            <a:extLst>
              <a:ext uri="{FF2B5EF4-FFF2-40B4-BE49-F238E27FC236}">
                <a16:creationId xmlns:a16="http://schemas.microsoft.com/office/drawing/2014/main" id="{857E85AF-AA60-4F73-9BBF-B7A77ADA3DDD}"/>
              </a:ext>
            </a:extLst>
          </p:cNvPr>
          <p:cNvSpPr>
            <a:spLocks noGrp="1"/>
          </p:cNvSpPr>
          <p:nvPr/>
        </p:nvSpPr>
        <p:spPr>
          <a:xfrm>
            <a:off x="4305300" y="3390900"/>
            <a:ext cx="495300" cy="38100"/>
          </a:xfrm>
          <a:prstGeom prst="rect">
            <a:avLst/>
          </a:prstGeom>
          <a:solidFill>
            <a:srgbClr val="E8A11C"/>
          </a:solidFill>
          <a:ln w="0">
            <a:solidFill>
              <a:srgbClr val="E8A11C"/>
            </a:solidFill>
            <a:prstDash val="solid"/>
          </a:ln>
        </p:spPr>
        <p:txBody>
          <a:bodyPr/>
          <a:lstStyle/>
          <a:p>
            <a:endParaRPr/>
          </a:p>
        </p:txBody>
      </p:sp>
      <p:sp>
        <p:nvSpPr>
          <p:cNvPr id="14" name="矩形 13">
            <a:extLst>
              <a:ext uri="{FF2B5EF4-FFF2-40B4-BE49-F238E27FC236}">
                <a16:creationId xmlns:a16="http://schemas.microsoft.com/office/drawing/2014/main" id="{15725189-D751-423A-AC4A-32750EB93C10}"/>
              </a:ext>
            </a:extLst>
          </p:cNvPr>
          <p:cNvSpPr>
            <a:spLocks noGrp="1"/>
          </p:cNvSpPr>
          <p:nvPr/>
        </p:nvSpPr>
        <p:spPr>
          <a:xfrm>
            <a:off x="4305300" y="3638550"/>
            <a:ext cx="3143250" cy="2152650"/>
          </a:xfrm>
          <a:prstGeom prst="rect">
            <a:avLst/>
          </a:prstGeom>
        </p:spPr>
        <p:txBody>
          <a:bodyPr wrap="square" lIns="0" tIns="0" rIns="0" bIns="0" anchor="t">
            <a:normAutofit/>
          </a:bodyPr>
          <a:lstStyle/>
          <a:p>
            <a:pPr algn="l">
              <a:spcAft>
                <a:spcPts val="12"/>
              </a:spcAft>
              <a:buNone/>
              <a:defRPr sz="1200">
                <a:solidFill>
                  <a:srgbClr val="66716E"/>
                </a:solidFill>
                <a:latin typeface="Arial"/>
                <a:ea typeface="Arial"/>
                <a:cs typeface="Arial"/>
              </a:defRPr>
            </a:pPr>
            <a:r>
              <a:rPr sz="1425" b="1">
                <a:solidFill>
                  <a:srgbClr val="C7443E"/>
                </a:solidFill>
                <a:latin typeface="Arial"/>
                <a:ea typeface="Arial"/>
                <a:cs typeface="Arial"/>
              </a:rPr>
              <a:t>HIGH</a:t>
            </a:r>
            <a:r>
              <a:rPr sz="1125" b="1">
                <a:solidFill>
                  <a:srgbClr val="17201E"/>
                </a:solidFill>
                <a:latin typeface="Arial"/>
                <a:ea typeface="Arial"/>
                <a:cs typeface="Arial"/>
              </a:rPr>
              <a:t>  avg &lt; 50% OR compile ≥ 50% OR wrong ≥ 60%</a:t>
            </a:r>
          </a:p>
          <a:p>
            <a:pPr algn="l">
              <a:spcAft>
                <a:spcPts val="12"/>
              </a:spcAft>
              <a:buNone/>
              <a:defRPr sz="1200">
                <a:solidFill>
                  <a:srgbClr val="66716E"/>
                </a:solidFill>
                <a:latin typeface="Arial"/>
                <a:ea typeface="Arial"/>
                <a:cs typeface="Arial"/>
              </a:defRPr>
            </a:pPr>
            <a:r>
              <a:rPr sz="1425" b="1">
                <a:solidFill>
                  <a:srgbClr val="E5A100"/>
                </a:solidFill>
                <a:latin typeface="Arial"/>
                <a:ea typeface="Arial"/>
                <a:cs typeface="Arial"/>
              </a:rPr>
              <a:t>MEDIUM</a:t>
            </a:r>
            <a:r>
              <a:rPr sz="1125" b="1">
                <a:solidFill>
                  <a:srgbClr val="17201E"/>
                </a:solidFill>
                <a:latin typeface="Arial"/>
                <a:ea typeface="Arial"/>
                <a:cs typeface="Arial"/>
              </a:rPr>
              <a:t>  avg &lt; 70% OR compile ≥ 30% OR wrong ≥ 40%</a:t>
            </a:r>
          </a:p>
          <a:p>
            <a:pPr algn="l">
              <a:spcAft>
                <a:spcPts val="10"/>
              </a:spcAft>
              <a:buNone/>
              <a:defRPr sz="1200">
                <a:solidFill>
                  <a:srgbClr val="66716E"/>
                </a:solidFill>
                <a:latin typeface="Arial"/>
                <a:ea typeface="Arial"/>
                <a:cs typeface="Arial"/>
              </a:defRPr>
            </a:pPr>
            <a:r>
              <a:rPr sz="1425" b="1">
                <a:solidFill>
                  <a:srgbClr val="13877D"/>
                </a:solidFill>
                <a:latin typeface="Arial"/>
                <a:ea typeface="Arial"/>
                <a:cs typeface="Arial"/>
              </a:rPr>
              <a:t>LOW</a:t>
            </a:r>
            <a:r>
              <a:rPr sz="1200" b="1">
                <a:solidFill>
                  <a:srgbClr val="17201E"/>
                </a:solidFill>
                <a:latin typeface="Arial"/>
                <a:ea typeface="Arial"/>
                <a:cs typeface="Arial"/>
              </a:rPr>
              <a:t>  otherwise</a:t>
            </a:r>
          </a:p>
          <a:p>
            <a:pPr algn="l">
              <a:spcAft>
                <a:spcPts val="0"/>
              </a:spcAft>
              <a:buNone/>
              <a:defRPr sz="1200">
                <a:solidFill>
                  <a:srgbClr val="66716E"/>
                </a:solidFill>
                <a:latin typeface="Arial"/>
                <a:ea typeface="Arial"/>
                <a:cs typeface="Arial"/>
              </a:defRPr>
            </a:pPr>
            <a:r>
              <a:rPr sz="1050" b="0">
                <a:solidFill>
                  <a:srgbClr val="66716E"/>
                </a:solidFill>
                <a:latin typeface="Arial"/>
                <a:ea typeface="Arial"/>
                <a:cs typeface="Arial"/>
              </a:rPr>
              <a:t>High is checked before Medium.</a:t>
            </a:r>
          </a:p>
        </p:txBody>
      </p:sp>
      <p:sp>
        <p:nvSpPr>
          <p:cNvPr id="15" name="矩形 14">
            <a:extLst>
              <a:ext uri="{FF2B5EF4-FFF2-40B4-BE49-F238E27FC236}">
                <a16:creationId xmlns:a16="http://schemas.microsoft.com/office/drawing/2014/main" id="{4BD2A947-CAB0-4A75-BE2E-894829E45C5E}"/>
              </a:ext>
            </a:extLst>
          </p:cNvPr>
          <p:cNvSpPr>
            <a:spLocks noGrp="1"/>
          </p:cNvSpPr>
          <p:nvPr/>
        </p:nvSpPr>
        <p:spPr>
          <a:xfrm>
            <a:off x="8115300" y="1628775"/>
            <a:ext cx="809625" cy="228600"/>
          </a:xfrm>
          <a:prstGeom prst="rect">
            <a:avLst/>
          </a:prstGeom>
        </p:spPr>
        <p:txBody>
          <a:bodyPr wrap="square" lIns="0" tIns="0" rIns="0" bIns="0" anchor="t">
            <a:noAutofit/>
          </a:bodyPr>
          <a:lstStyle/>
          <a:p>
            <a:pPr algn="l">
              <a:buNone/>
              <a:defRPr sz="975" b="1">
                <a:solidFill>
                  <a:srgbClr val="137F74"/>
                </a:solidFill>
                <a:latin typeface="Arial"/>
                <a:ea typeface="Arial"/>
                <a:cs typeface="Arial"/>
              </a:defRPr>
            </a:pPr>
            <a:r>
              <a:t>CLASS</a:t>
            </a:r>
          </a:p>
        </p:txBody>
      </p:sp>
      <p:sp>
        <p:nvSpPr>
          <p:cNvPr id="16" name="矩形 15">
            <a:extLst>
              <a:ext uri="{FF2B5EF4-FFF2-40B4-BE49-F238E27FC236}">
                <a16:creationId xmlns:a16="http://schemas.microsoft.com/office/drawing/2014/main" id="{982BFA19-9418-40AB-BD05-F084E0E7CEDD}"/>
              </a:ext>
            </a:extLst>
          </p:cNvPr>
          <p:cNvSpPr>
            <a:spLocks noGrp="1"/>
          </p:cNvSpPr>
          <p:nvPr/>
        </p:nvSpPr>
        <p:spPr>
          <a:xfrm>
            <a:off x="8115300" y="2019300"/>
            <a:ext cx="742950" cy="723900"/>
          </a:xfrm>
          <a:prstGeom prst="rect">
            <a:avLst/>
          </a:prstGeom>
        </p:spPr>
        <p:txBody>
          <a:bodyPr wrap="square" lIns="0" tIns="0" rIns="0" bIns="0" anchor="t">
            <a:noAutofit/>
          </a:bodyPr>
          <a:lstStyle/>
          <a:p>
            <a:pPr algn="l">
              <a:buNone/>
              <a:defRPr sz="4050" b="1">
                <a:solidFill>
                  <a:srgbClr val="13877D"/>
                </a:solidFill>
                <a:latin typeface="Arial"/>
                <a:ea typeface="Arial"/>
                <a:cs typeface="Arial"/>
              </a:defRPr>
            </a:pPr>
            <a:r>
              <a:rPr sz="4050" b="1">
                <a:solidFill>
                  <a:srgbClr val="13877D"/>
                </a:solidFill>
                <a:latin typeface="Arial"/>
                <a:ea typeface="Arial"/>
                <a:cs typeface="Arial"/>
              </a:rPr>
              <a:t>C</a:t>
            </a:r>
          </a:p>
        </p:txBody>
      </p:sp>
      <p:sp>
        <p:nvSpPr>
          <p:cNvPr id="17" name="矩形 16">
            <a:extLst>
              <a:ext uri="{FF2B5EF4-FFF2-40B4-BE49-F238E27FC236}">
                <a16:creationId xmlns:a16="http://schemas.microsoft.com/office/drawing/2014/main" id="{386F39AD-7D3F-444D-AF63-9D7D879BAE38}"/>
              </a:ext>
            </a:extLst>
          </p:cNvPr>
          <p:cNvSpPr>
            <a:spLocks noGrp="1"/>
          </p:cNvSpPr>
          <p:nvPr/>
        </p:nvSpPr>
        <p:spPr>
          <a:xfrm>
            <a:off x="8115300" y="2857500"/>
            <a:ext cx="3190875" cy="409575"/>
          </a:xfrm>
          <a:prstGeom prst="rect">
            <a:avLst/>
          </a:prstGeom>
        </p:spPr>
        <p:txBody>
          <a:bodyPr wrap="square" lIns="0" tIns="0" rIns="0" bIns="0" anchor="t">
            <a:noAutofit/>
          </a:bodyPr>
          <a:lstStyle/>
          <a:p>
            <a:pPr algn="l">
              <a:buNone/>
              <a:defRPr sz="2025" b="1">
                <a:solidFill>
                  <a:srgbClr val="17201E"/>
                </a:solidFill>
                <a:latin typeface="Arial"/>
                <a:ea typeface="Arial"/>
                <a:cs typeface="Arial"/>
              </a:defRPr>
            </a:pPr>
            <a:r>
              <a:t>Class risk</a:t>
            </a:r>
          </a:p>
        </p:txBody>
      </p:sp>
      <p:sp>
        <p:nvSpPr>
          <p:cNvPr id="18" name="矩形 17">
            <a:extLst>
              <a:ext uri="{FF2B5EF4-FFF2-40B4-BE49-F238E27FC236}">
                <a16:creationId xmlns:a16="http://schemas.microsoft.com/office/drawing/2014/main" id="{114D80B3-35B8-4119-A6D2-311675AE997E}"/>
              </a:ext>
            </a:extLst>
          </p:cNvPr>
          <p:cNvSpPr>
            <a:spLocks noGrp="1"/>
          </p:cNvSpPr>
          <p:nvPr/>
        </p:nvSpPr>
        <p:spPr>
          <a:xfrm>
            <a:off x="8115300" y="3390900"/>
            <a:ext cx="495300" cy="38100"/>
          </a:xfrm>
          <a:prstGeom prst="rect">
            <a:avLst/>
          </a:prstGeom>
          <a:solidFill>
            <a:srgbClr val="137F74"/>
          </a:solidFill>
          <a:ln w="0">
            <a:solidFill>
              <a:srgbClr val="137F74"/>
            </a:solidFill>
            <a:prstDash val="solid"/>
          </a:ln>
        </p:spPr>
        <p:txBody>
          <a:bodyPr/>
          <a:lstStyle/>
          <a:p>
            <a:endParaRPr/>
          </a:p>
        </p:txBody>
      </p:sp>
      <p:sp>
        <p:nvSpPr>
          <p:cNvPr id="19" name="矩形 18">
            <a:extLst>
              <a:ext uri="{FF2B5EF4-FFF2-40B4-BE49-F238E27FC236}">
                <a16:creationId xmlns:a16="http://schemas.microsoft.com/office/drawing/2014/main" id="{EC186A9E-9E53-458E-858B-A9C082A8836B}"/>
              </a:ext>
            </a:extLst>
          </p:cNvPr>
          <p:cNvSpPr>
            <a:spLocks noGrp="1"/>
          </p:cNvSpPr>
          <p:nvPr/>
        </p:nvSpPr>
        <p:spPr>
          <a:xfrm>
            <a:off x="8115300" y="3638550"/>
            <a:ext cx="3143250" cy="2152650"/>
          </a:xfrm>
          <a:prstGeom prst="rect">
            <a:avLst/>
          </a:prstGeom>
        </p:spPr>
        <p:txBody>
          <a:bodyPr wrap="square" lIns="0" tIns="0" rIns="0" bIns="0" anchor="t">
            <a:normAutofit/>
          </a:bodyPr>
          <a:lstStyle/>
          <a:p>
            <a:pPr algn="l">
              <a:spcAft>
                <a:spcPts val="12"/>
              </a:spcAft>
              <a:buNone/>
              <a:defRPr sz="1200">
                <a:solidFill>
                  <a:srgbClr val="66716E"/>
                </a:solidFill>
                <a:latin typeface="Arial"/>
                <a:ea typeface="Arial"/>
                <a:cs typeface="Arial"/>
              </a:defRPr>
            </a:pPr>
            <a:r>
              <a:rPr sz="1425" b="1">
                <a:solidFill>
                  <a:srgbClr val="C7443E"/>
                </a:solidFill>
                <a:latin typeface="Arial"/>
                <a:ea typeface="Arial"/>
                <a:cs typeface="Arial"/>
              </a:rPr>
              <a:t>HIGH</a:t>
            </a:r>
            <a:r>
              <a:rPr sz="1125" b="1">
                <a:solidFill>
                  <a:srgbClr val="17201E"/>
                </a:solidFill>
                <a:latin typeface="Arial"/>
                <a:ea typeface="Arial"/>
                <a:cs typeface="Arial"/>
              </a:rPr>
              <a:t>  avg &lt; 50% OR risk students ≥ 5 OR completion &lt; 50%</a:t>
            </a:r>
          </a:p>
          <a:p>
            <a:pPr algn="l">
              <a:spcAft>
                <a:spcPts val="12"/>
              </a:spcAft>
              <a:buNone/>
              <a:defRPr sz="1200">
                <a:solidFill>
                  <a:srgbClr val="66716E"/>
                </a:solidFill>
                <a:latin typeface="Arial"/>
                <a:ea typeface="Arial"/>
                <a:cs typeface="Arial"/>
              </a:defRPr>
            </a:pPr>
            <a:r>
              <a:rPr sz="1425" b="1">
                <a:solidFill>
                  <a:srgbClr val="E5A100"/>
                </a:solidFill>
                <a:latin typeface="Arial"/>
                <a:ea typeface="Arial"/>
                <a:cs typeface="Arial"/>
              </a:rPr>
              <a:t>MEDIUM</a:t>
            </a:r>
            <a:r>
              <a:rPr sz="1125" b="1">
                <a:solidFill>
                  <a:srgbClr val="17201E"/>
                </a:solidFill>
                <a:latin typeface="Arial"/>
                <a:ea typeface="Arial"/>
                <a:cs typeface="Arial"/>
              </a:rPr>
              <a:t>  weak topic &lt; 55% OR any risk student OR completion &lt; 70%</a:t>
            </a:r>
          </a:p>
          <a:p>
            <a:pPr algn="l">
              <a:spcAft>
                <a:spcPts val="10"/>
              </a:spcAft>
              <a:buNone/>
              <a:defRPr sz="1200">
                <a:solidFill>
                  <a:srgbClr val="66716E"/>
                </a:solidFill>
                <a:latin typeface="Arial"/>
                <a:ea typeface="Arial"/>
                <a:cs typeface="Arial"/>
              </a:defRPr>
            </a:pPr>
            <a:r>
              <a:rPr sz="1425" b="1">
                <a:solidFill>
                  <a:srgbClr val="13877D"/>
                </a:solidFill>
                <a:latin typeface="Arial"/>
                <a:ea typeface="Arial"/>
                <a:cs typeface="Arial"/>
              </a:rPr>
              <a:t>LOW</a:t>
            </a:r>
            <a:r>
              <a:rPr sz="1200" b="1">
                <a:solidFill>
                  <a:srgbClr val="17201E"/>
                </a:solidFill>
                <a:latin typeface="Arial"/>
                <a:ea typeface="Arial"/>
                <a:cs typeface="Arial"/>
              </a:rPr>
              <a:t>  otherwise</a:t>
            </a:r>
          </a:p>
          <a:p>
            <a:pPr algn="l">
              <a:spcAft>
                <a:spcPts val="0"/>
              </a:spcAft>
              <a:buNone/>
              <a:defRPr sz="1200">
                <a:solidFill>
                  <a:srgbClr val="66716E"/>
                </a:solidFill>
                <a:latin typeface="Arial"/>
                <a:ea typeface="Arial"/>
                <a:cs typeface="Arial"/>
              </a:defRPr>
            </a:pPr>
            <a:r>
              <a:rPr sz="1050" b="0">
                <a:solidFill>
                  <a:srgbClr val="66716E"/>
                </a:solidFill>
                <a:latin typeface="Arial"/>
                <a:ea typeface="Arial"/>
                <a:cs typeface="Arial"/>
              </a:rPr>
              <a:t>Deterministic rules—not ML confidence.</a:t>
            </a:r>
          </a:p>
        </p:txBody>
      </p:sp>
    </p:spTree>
    <p:extLst>
      <p:ext uri="{BB962C8B-B14F-4D97-AF65-F5344CB8AC3E}">
        <p14:creationId xmlns:p14="http://schemas.microsoft.com/office/powerpoint/2010/main" val="1625184397"/>
      </p:ext>
    </p:extLst>
  </p:cSld>
  <p:clrMapOvr>
    <a:masterClrMapping/>
  </p:clrMapOvr>
</p:sld>
</file>

<file path=ppt/theme/theme1.xml><?xml version="1.0" encoding="utf-8"?>
<a:theme xmlns:a="http://schemas.openxmlformats.org/drawingml/2006/main" name="ChatGPT">
  <a:themeElements>
    <a:clrScheme name="LearnAIJava">
      <a:dk1>
        <a:srgbClr val="000000"/>
      </a:dk1>
      <a:lt1>
        <a:srgbClr val="FFFFFF"/>
      </a:lt1>
      <a:dk2>
        <a:srgbClr val="17201E"/>
      </a:dk2>
      <a:lt2>
        <a:srgbClr val="D6DEDB"/>
      </a:lt2>
      <a:accent1>
        <a:srgbClr val="137F74"/>
      </a:accent1>
      <a:accent2>
        <a:srgbClr val="E8A11C"/>
      </a:accent2>
      <a:accent3>
        <a:srgbClr val="478F87"/>
      </a:accent3>
      <a:accent4>
        <a:srgbClr val="B64A40"/>
      </a:accent4>
      <a:accent5>
        <a:srgbClr val="6B7280"/>
      </a:accent5>
      <a:accent6>
        <a:srgbClr val="93B6B0"/>
      </a:accent6>
      <a:hlink>
        <a:srgbClr val="137F74"/>
      </a:hlink>
      <a:folHlink>
        <a:srgbClr val="0E625A"/>
      </a:folHlink>
    </a:clrScheme>
    <a:fontScheme name="Office">
      <a:majorFont>
        <a:latin typeface="Calibri Light"/>
        <a:ea typeface="Calibri Light"/>
        <a:cs typeface="Calibri Light"/>
      </a:majorFont>
      <a:minorFont>
        <a:latin typeface="Calibri"/>
        <a:ea typeface="Calibri"/>
        <a:cs typeface="Calibri"/>
      </a:minorFont>
    </a:fontScheme>
    <a:fmtScheme name="LearnAIJava">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LearnAIJava">
      <a:dk1>
        <a:srgbClr val="000000"/>
      </a:dk1>
      <a:lt1>
        <a:srgbClr val="FFFFFF"/>
      </a:lt1>
      <a:dk2>
        <a:srgbClr val="17201E"/>
      </a:dk2>
      <a:lt2>
        <a:srgbClr val="D6DEDB"/>
      </a:lt2>
      <a:accent1>
        <a:srgbClr val="137F74"/>
      </a:accent1>
      <a:accent2>
        <a:srgbClr val="E8A11C"/>
      </a:accent2>
      <a:accent3>
        <a:srgbClr val="478F87"/>
      </a:accent3>
      <a:accent4>
        <a:srgbClr val="B64A40"/>
      </a:accent4>
      <a:accent5>
        <a:srgbClr val="6B7280"/>
      </a:accent5>
      <a:accent6>
        <a:srgbClr val="93B6B0"/>
      </a:accent6>
      <a:hlink>
        <a:srgbClr val="137F74"/>
      </a:hlink>
      <a:folHlink>
        <a:srgbClr val="0E625A"/>
      </a:folHlink>
    </a:clrScheme>
    <a:fontScheme name="Office">
      <a:majorFont>
        <a:latin typeface="Calibri Light"/>
        <a:ea typeface="Calibri Light"/>
        <a:cs typeface="Calibri Light"/>
      </a:majorFont>
      <a:minorFont>
        <a:latin typeface="Calibri"/>
        <a:ea typeface="Calibri"/>
        <a:cs typeface="Calibri"/>
      </a:minorFont>
    </a:fontScheme>
    <a:fmtScheme name="LearnAIJava">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2635</Words>
  <Application>Microsoft Office PowerPoint</Application>
  <DocSecurity>0</DocSecurity>
  <PresentationFormat>宽屏</PresentationFormat>
  <Paragraphs>262</Paragraphs>
  <Slides>20</Slides>
  <Notes>20</Notes>
  <HiddenSlides>0</HiddenSlides>
  <MMClips>0</MMClips>
  <ScaleCrop>false</ScaleCrop>
  <HeadingPairs>
    <vt:vector size="6" baseType="variant">
      <vt:variant>
        <vt:lpstr>已用的字体</vt:lpstr>
      </vt:variant>
      <vt:variant>
        <vt:i4>2</vt:i4>
      </vt:variant>
      <vt:variant>
        <vt:lpstr>主题</vt:lpstr>
      </vt:variant>
      <vt:variant>
        <vt:i4>1</vt:i4>
      </vt:variant>
      <vt:variant>
        <vt:lpstr>幻灯片标题</vt:lpstr>
      </vt:variant>
      <vt:variant>
        <vt:i4>20</vt:i4>
      </vt:variant>
    </vt:vector>
  </HeadingPairs>
  <TitlesOfParts>
    <vt:vector size="23" baseType="lpstr">
      <vt:lpstr>Arial</vt:lpstr>
      <vt:lpstr>Calibri</vt:lpstr>
      <vt:lpstr>ChatGPT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ZHANGPEIGEN</cp:lastModifiedBy>
  <cp:revision>1</cp:revision>
  <dcterms:created xsi:type="dcterms:W3CDTF">2026-07-22T01:18:22Z</dcterms:created>
  <dcterms:modified xsi:type="dcterms:W3CDTF">2026-07-22T01:58:53Z</dcterms:modified>
</cp:coreProperties>
</file>